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0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  <p:sldMasterId id="2147483674" r:id="rId2"/>
  </p:sldMasterIdLst>
  <p:notesMasterIdLst>
    <p:notesMasterId r:id="rId33"/>
  </p:notesMasterIdLst>
  <p:sldIdLst>
    <p:sldId id="256" r:id="rId3"/>
    <p:sldId id="257" r:id="rId4"/>
    <p:sldId id="305" r:id="rId5"/>
    <p:sldId id="262" r:id="rId6"/>
    <p:sldId id="271" r:id="rId7"/>
    <p:sldId id="309" r:id="rId8"/>
    <p:sldId id="310" r:id="rId9"/>
    <p:sldId id="312" r:id="rId10"/>
    <p:sldId id="265" r:id="rId11"/>
    <p:sldId id="315" r:id="rId12"/>
    <p:sldId id="266" r:id="rId13"/>
    <p:sldId id="307" r:id="rId14"/>
    <p:sldId id="318" r:id="rId15"/>
    <p:sldId id="319" r:id="rId16"/>
    <p:sldId id="269" r:id="rId17"/>
    <p:sldId id="304" r:id="rId18"/>
    <p:sldId id="323" r:id="rId19"/>
    <p:sldId id="324" r:id="rId20"/>
    <p:sldId id="325" r:id="rId21"/>
    <p:sldId id="326" r:id="rId22"/>
    <p:sldId id="327" r:id="rId23"/>
    <p:sldId id="328" r:id="rId24"/>
    <p:sldId id="329" r:id="rId25"/>
    <p:sldId id="308" r:id="rId26"/>
    <p:sldId id="331" r:id="rId27"/>
    <p:sldId id="332" r:id="rId28"/>
    <p:sldId id="316" r:id="rId29"/>
    <p:sldId id="334" r:id="rId30"/>
    <p:sldId id="335" r:id="rId31"/>
    <p:sldId id="321" r:id="rId32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4"/>
      <p:bold r:id="rId35"/>
      <p:italic r:id="rId36"/>
      <p:boldItalic r:id="rId37"/>
    </p:embeddedFont>
    <p:embeddedFont>
      <p:font typeface="Oswald" pitchFamily="2" charset="0"/>
      <p:regular r:id="rId38"/>
      <p:bold r:id="rId39"/>
    </p:embeddedFont>
    <p:embeddedFont>
      <p:font typeface="Oswald Medium" pitchFamily="2" charset="0"/>
      <p:regular r:id="rId40"/>
    </p:embeddedFont>
    <p:embeddedFont>
      <p:font typeface="Proxima Nova" panose="020B0604020202020204" charset="0"/>
      <p:regular r:id="rId41"/>
      <p:bold r:id="rId42"/>
      <p:italic r:id="rId43"/>
      <p:boldItalic r:id="rId44"/>
    </p:embeddedFont>
    <p:embeddedFont>
      <p:font typeface="Proxima Nova Semibold" panose="020B0604020202020204" charset="0"/>
      <p:regular r:id="rId45"/>
      <p:bold r:id="rId46"/>
      <p:boldItalic r:id="rId47"/>
    </p:embeddedFont>
    <p:embeddedFont>
      <p:font typeface="Raleway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5F5C"/>
    <a:srgbClr val="BF80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91D295F-F2DB-483C-83CA-89D6304ECC46}">
  <a:tblStyle styleId="{891D295F-F2DB-483C-83CA-89D6304ECC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754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6.fntdata"/><Relationship Id="rId21" Type="http://schemas.openxmlformats.org/officeDocument/2006/relationships/slide" Target="slides/slide19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font" Target="fonts/font17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6.xml"/><Relationship Id="rId51" Type="http://schemas.openxmlformats.org/officeDocument/2006/relationships/font" Target="fonts/font1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8.xml"/><Relationship Id="rId41" Type="http://schemas.openxmlformats.org/officeDocument/2006/relationships/font" Target="fonts/font8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49" Type="http://schemas.openxmlformats.org/officeDocument/2006/relationships/font" Target="fonts/font1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Average EBLL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Average EBLL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Infant Mortality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Infant Mortality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Cognitive Disabilities</c:v>
                </c:pt>
              </c:strCache>
            </c:strRef>
          </c:cat>
          <c:val>
            <c:numRef>
              <c:f>Sheet1!$B$2</c:f>
              <c:numCache>
                <c:formatCode>0.0%</c:formatCode>
                <c:ptCount val="1"/>
                <c:pt idx="0">
                  <c:v>9.1999999999999998E-2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Cognitive Disabilities</c:v>
                </c:pt>
              </c:strCache>
            </c:strRef>
          </c:cat>
          <c:val>
            <c:numRef>
              <c:f>Sheet1!$C$2</c:f>
              <c:numCache>
                <c:formatCode>0.0%</c:formatCode>
                <c:ptCount val="1"/>
                <c:pt idx="0">
                  <c:v>7.4999999999999997E-2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9457-4E25-97F8-B52005B1D52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Hearing</c:v>
                </c:pt>
              </c:strCache>
            </c:strRef>
          </c:cat>
          <c:val>
            <c:numRef>
              <c:f>Sheet1!$B$2</c:f>
              <c:numCache>
                <c:formatCode>0.0%</c:formatCode>
                <c:ptCount val="1"/>
                <c:pt idx="0">
                  <c:v>1.15E-2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57-4E25-97F8-B52005B1D52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9457-4E25-97F8-B52005B1D52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Hearing</c:v>
                </c:pt>
              </c:strCache>
            </c:strRef>
          </c:cat>
          <c:val>
            <c:numRef>
              <c:f>Sheet1!$C$2</c:f>
              <c:numCache>
                <c:formatCode>0.0%</c:formatCode>
                <c:ptCount val="1"/>
                <c:pt idx="0">
                  <c:v>6.3E-3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457-4E25-97F8-B52005B1D5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  <c:max val="2.0000000000000004E-2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0.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Infant Mortality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688.4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20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Infant Mortality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519.5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DPI</c:v>
                </c:pt>
              </c:strCache>
            </c:strRef>
          </c:cat>
          <c:val>
            <c:numRef>
              <c:f>Sheet1!$B$2</c:f>
              <c:numCache>
                <c:formatCode>0.00%</c:formatCode>
                <c:ptCount val="1"/>
                <c:pt idx="0">
                  <c:v>1.55E-2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10-4B31-8587-C44D0E60B62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410-4B31-8587-C44D0E60B6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DPI</c:v>
                </c:pt>
              </c:strCache>
            </c:strRef>
          </c:cat>
          <c:val>
            <c:numRef>
              <c:f>Sheet1!$C$2</c:f>
              <c:numCache>
                <c:formatCode>0.00%</c:formatCode>
                <c:ptCount val="1"/>
                <c:pt idx="0">
                  <c:v>1.4200000000000001E-2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10-4B31-8587-C44D0E60B6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  <c:max val="2.0000000000000004E-2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0.0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High EBLL</c:v>
                </c:pt>
              </c:strCache>
            </c:strRef>
          </c:tx>
          <c:spPr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44EF868F-7163-4112-B85A-3BA3C95D2FD4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9457-4E25-97F8-B52005B1D52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Homes</c:v>
                </c:pt>
              </c:strCache>
            </c:strRef>
          </c:cat>
          <c:val>
            <c:numRef>
              <c:f>Sheet1!$B$2</c:f>
              <c:numCache>
                <c:formatCode>0.0%</c:formatCode>
                <c:ptCount val="1"/>
                <c:pt idx="0">
                  <c:v>0.46600000000000003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457-4E25-97F8-B52005B1D52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EBLL</c:v>
                </c:pt>
              </c:strCache>
            </c:strRef>
          </c:tx>
          <c:spPr>
            <a:solidFill>
              <a:schemeClr val="bg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4166103136481072E-2"/>
                </c:manualLayout>
              </c:layout>
              <c:tx>
                <c:rich>
                  <a:bodyPr/>
                  <a:lstStyle/>
                  <a:p>
                    <a:fld id="{CCB2480B-6AC5-4EC5-8BFF-A83E801DDE2F}" type="VALUE">
                      <a:rPr lang="en-US" sz="1800">
                        <a:latin typeface="Fira Sans" panose="020B0503050000020004" pitchFamily="34" charset="0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9457-4E25-97F8-B52005B1D52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Homes</c:v>
                </c:pt>
              </c:strCache>
            </c:strRef>
          </c:cat>
          <c:val>
            <c:numRef>
              <c:f>Sheet1!$C$2</c:f>
              <c:numCache>
                <c:formatCode>0.0%</c:formatCode>
                <c:ptCount val="1"/>
                <c:pt idx="0">
                  <c:v>0.41199999999999998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457-4E25-97F8-B52005B1D5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55798559"/>
        <c:axId val="977065903"/>
      </c:barChart>
      <c:catAx>
        <c:axId val="1455798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noFill/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7065903"/>
        <c:crosses val="autoZero"/>
        <c:auto val="1"/>
        <c:lblAlgn val="ctr"/>
        <c:lblOffset val="100"/>
        <c:noMultiLvlLbl val="0"/>
      </c:catAx>
      <c:valAx>
        <c:axId val="977065903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80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25000"/>
                    <a:lumOff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55798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Sites</c:v>
                </c:pt>
              </c:strCache>
            </c:strRef>
          </c:tx>
          <c:dPt>
            <c:idx val="0"/>
            <c:bubble3D val="0"/>
            <c:spPr>
              <a:solidFill>
                <a:schemeClr val="tx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D719-4384-9D16-74F9003DCAC2}"/>
              </c:ext>
            </c:extLst>
          </c:dPt>
          <c:dPt>
            <c:idx val="1"/>
            <c:bubble3D val="0"/>
            <c:spPr>
              <a:solidFill>
                <a:schemeClr val="bg2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719-4384-9D16-74F9003DCAC2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  <a:lumOff val="2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719-4384-9D16-74F9003DCAC2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4D0C33F6-01CA-4C7F-B4EB-56257FD52B10}" type="PERCENTAGE">
                      <a:rPr lang="en-US" sz="1800">
                        <a:latin typeface="Oswald Medium" pitchFamily="2" charset="0"/>
                      </a:rPr>
                      <a:pPr/>
                      <a:t>[PERCENTAGE]</a:t>
                    </a:fld>
                    <a:endParaRPr lang="en-US"/>
                  </a:p>
                </c:rich>
              </c:tx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D719-4384-9D16-74F9003DCAC2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0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8782626-5F66-44B6-A635-50420CA96E60}" type="PERCENTAGE">
                      <a:rPr lang="en-US" sz="2000" baseline="0" smtClean="0">
                        <a:latin typeface="Oswald Medium" pitchFamily="2" charset="0"/>
                      </a:rPr>
                      <a:pPr>
                        <a:defRPr sz="2000"/>
                      </a:pPr>
                      <a:t>[PERCENTAGE]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719-4384-9D16-74F9003DCAC2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8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0361B5A-D62D-4896-B99D-C3AD591DBF91}" type="PERCENTAGE">
                      <a:rPr lang="en-US" sz="1800">
                        <a:latin typeface="Oswald Medium" pitchFamily="2" charset="0"/>
                      </a:rPr>
                      <a:pPr>
                        <a:defRPr sz="1800"/>
                      </a:pPr>
                      <a:t>[PERCENTAGE]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719-4384-9D16-74F9003DCA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High</c:v>
                </c:pt>
                <c:pt idx="1">
                  <c:v>Low</c:v>
                </c:pt>
                <c:pt idx="2">
                  <c:v>Rest of TN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13</c:v>
                </c:pt>
                <c:pt idx="1">
                  <c:v>32</c:v>
                </c:pt>
                <c:pt idx="2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719-4384-9D16-74F9003DCA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1e375b9f5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1e375b9f5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4736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1e375b9f5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1e375b9f55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7209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071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21055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2506647d75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2506647d75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630119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002186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60720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61122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9870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8870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0170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33610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1e375b9f5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1e375b9f5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8907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15666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23702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1e375b9f5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1e375b9f55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02869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62846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49504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0f9e629e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0f9e629e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0175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1e375b9f55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1e375b9f55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453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8553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6574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1e375b9f5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1e375b9f5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" name="Google Shape;10;p2"/>
            <p:cNvSpPr/>
            <p:nvPr/>
          </p:nvSpPr>
          <p:spPr>
            <a:xfrm>
              <a:off x="0" y="4452300"/>
              <a:ext cx="9144000" cy="409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0" y="0"/>
              <a:ext cx="9144000" cy="691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0" y="4861800"/>
              <a:ext cx="9144000" cy="281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Google Shape;13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924950" y="1274375"/>
            <a:ext cx="5294100" cy="210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1924800" y="3459625"/>
            <a:ext cx="5294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7"/>
          <p:cNvGrpSpPr/>
          <p:nvPr/>
        </p:nvGrpSpPr>
        <p:grpSpPr>
          <a:xfrm>
            <a:off x="0" y="0"/>
            <a:ext cx="9144000" cy="5143650"/>
            <a:chOff x="0" y="0"/>
            <a:chExt cx="9144000" cy="5143650"/>
          </a:xfrm>
        </p:grpSpPr>
        <p:sp>
          <p:nvSpPr>
            <p:cNvPr id="131" name="Google Shape;131;p17"/>
            <p:cNvSpPr/>
            <p:nvPr/>
          </p:nvSpPr>
          <p:spPr>
            <a:xfrm>
              <a:off x="4517375" y="0"/>
              <a:ext cx="4626600" cy="2865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0" y="4989750"/>
              <a:ext cx="9144000" cy="153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4517375" y="2865300"/>
              <a:ext cx="4626600" cy="2124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" name="Google Shape;134;p1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 txBox="1">
            <a:spLocks noGrp="1"/>
          </p:cNvSpPr>
          <p:nvPr>
            <p:ph type="title" hasCustomPrompt="1"/>
          </p:nvPr>
        </p:nvSpPr>
        <p:spPr>
          <a:xfrm>
            <a:off x="897200" y="1967933"/>
            <a:ext cx="31860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17"/>
          <p:cNvSpPr txBox="1">
            <a:spLocks noGrp="1"/>
          </p:cNvSpPr>
          <p:nvPr>
            <p:ph type="subTitle" idx="1"/>
          </p:nvPr>
        </p:nvSpPr>
        <p:spPr>
          <a:xfrm>
            <a:off x="897200" y="2576767"/>
            <a:ext cx="31860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title" idx="2" hasCustomPrompt="1"/>
          </p:nvPr>
        </p:nvSpPr>
        <p:spPr>
          <a:xfrm>
            <a:off x="897200" y="3338107"/>
            <a:ext cx="31860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7"/>
          <p:cNvSpPr txBox="1">
            <a:spLocks noGrp="1"/>
          </p:cNvSpPr>
          <p:nvPr>
            <p:ph type="subTitle" idx="3"/>
          </p:nvPr>
        </p:nvSpPr>
        <p:spPr>
          <a:xfrm>
            <a:off x="897200" y="3946941"/>
            <a:ext cx="31860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title" idx="4" hasCustomPrompt="1"/>
          </p:nvPr>
        </p:nvSpPr>
        <p:spPr>
          <a:xfrm>
            <a:off x="897200" y="597759"/>
            <a:ext cx="31860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7"/>
          <p:cNvSpPr txBox="1">
            <a:spLocks noGrp="1"/>
          </p:cNvSpPr>
          <p:nvPr>
            <p:ph type="subTitle" idx="5"/>
          </p:nvPr>
        </p:nvSpPr>
        <p:spPr>
          <a:xfrm>
            <a:off x="897200" y="1206593"/>
            <a:ext cx="3186000" cy="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17"/>
          <p:cNvSpPr>
            <a:spLocks noGrp="1"/>
          </p:cNvSpPr>
          <p:nvPr>
            <p:ph type="pic" idx="6"/>
          </p:nvPr>
        </p:nvSpPr>
        <p:spPr>
          <a:xfrm>
            <a:off x="4517375" y="535000"/>
            <a:ext cx="3729300" cy="4073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1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44" name="Google Shape;144;p18"/>
            <p:cNvSpPr/>
            <p:nvPr/>
          </p:nvSpPr>
          <p:spPr>
            <a:xfrm>
              <a:off x="0" y="4734000"/>
              <a:ext cx="9144000" cy="40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0" y="0"/>
              <a:ext cx="9144000" cy="19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0" y="195600"/>
              <a:ext cx="9144000" cy="126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7" name="Google Shape;147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subTitle" idx="1"/>
          </p:nvPr>
        </p:nvSpPr>
        <p:spPr>
          <a:xfrm>
            <a:off x="937625" y="2444659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ubTitle" idx="2"/>
          </p:nvPr>
        </p:nvSpPr>
        <p:spPr>
          <a:xfrm>
            <a:off x="3484350" y="2444659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3"/>
          </p:nvPr>
        </p:nvSpPr>
        <p:spPr>
          <a:xfrm>
            <a:off x="6031075" y="2444659"/>
            <a:ext cx="2175300" cy="15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ubTitle" idx="4"/>
          </p:nvPr>
        </p:nvSpPr>
        <p:spPr>
          <a:xfrm>
            <a:off x="937625" y="2133600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3" name="Google Shape;153;p18"/>
          <p:cNvSpPr txBox="1">
            <a:spLocks noGrp="1"/>
          </p:cNvSpPr>
          <p:nvPr>
            <p:ph type="subTitle" idx="5"/>
          </p:nvPr>
        </p:nvSpPr>
        <p:spPr>
          <a:xfrm>
            <a:off x="3484350" y="2133600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54" name="Google Shape;154;p18"/>
          <p:cNvSpPr txBox="1">
            <a:spLocks noGrp="1"/>
          </p:cNvSpPr>
          <p:nvPr>
            <p:ph type="subTitle" idx="6"/>
          </p:nvPr>
        </p:nvSpPr>
        <p:spPr>
          <a:xfrm>
            <a:off x="6031075" y="2133600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23"/>
          <p:cNvGrpSpPr/>
          <p:nvPr/>
        </p:nvGrpSpPr>
        <p:grpSpPr>
          <a:xfrm>
            <a:off x="0" y="0"/>
            <a:ext cx="9139850" cy="5143500"/>
            <a:chOff x="0" y="0"/>
            <a:chExt cx="9139850" cy="5143500"/>
          </a:xfrm>
        </p:grpSpPr>
        <p:sp>
          <p:nvSpPr>
            <p:cNvPr id="213" name="Google Shape;213;p23"/>
            <p:cNvSpPr/>
            <p:nvPr/>
          </p:nvSpPr>
          <p:spPr>
            <a:xfrm>
              <a:off x="9011750" y="0"/>
              <a:ext cx="1281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0" y="0"/>
              <a:ext cx="5391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8883650" y="0"/>
              <a:ext cx="128100" cy="51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6" name="Google Shape;216;p2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oogle Shape;218;p24"/>
          <p:cNvGrpSpPr/>
          <p:nvPr/>
        </p:nvGrpSpPr>
        <p:grpSpPr>
          <a:xfrm>
            <a:off x="150" y="0"/>
            <a:ext cx="9153300" cy="5143500"/>
            <a:chOff x="150" y="0"/>
            <a:chExt cx="9153300" cy="5143500"/>
          </a:xfrm>
        </p:grpSpPr>
        <p:sp>
          <p:nvSpPr>
            <p:cNvPr id="219" name="Google Shape;219;p24"/>
            <p:cNvSpPr/>
            <p:nvPr/>
          </p:nvSpPr>
          <p:spPr>
            <a:xfrm rot="5400000">
              <a:off x="4470450" y="-4470300"/>
              <a:ext cx="212700" cy="915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4506000" y="-4293150"/>
              <a:ext cx="141600" cy="9153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4"/>
            <p:cNvSpPr/>
            <p:nvPr/>
          </p:nvSpPr>
          <p:spPr>
            <a:xfrm rot="5400000">
              <a:off x="4506000" y="496050"/>
              <a:ext cx="141600" cy="9153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2" name="Google Shape;222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oogle Shape;25;p4"/>
          <p:cNvGrpSpPr/>
          <p:nvPr/>
        </p:nvGrpSpPr>
        <p:grpSpPr>
          <a:xfrm>
            <a:off x="0" y="0"/>
            <a:ext cx="9144000" cy="5143600"/>
            <a:chOff x="0" y="0"/>
            <a:chExt cx="9144000" cy="5143600"/>
          </a:xfrm>
        </p:grpSpPr>
        <p:sp>
          <p:nvSpPr>
            <p:cNvPr id="26" name="Google Shape;26;p4"/>
            <p:cNvSpPr/>
            <p:nvPr/>
          </p:nvSpPr>
          <p:spPr>
            <a:xfrm>
              <a:off x="0" y="4951600"/>
              <a:ext cx="9144000" cy="192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0" y="0"/>
              <a:ext cx="9144000" cy="310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" name="Google Shape;28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61" name="Google Shape;61;p8"/>
            <p:cNvSpPr/>
            <p:nvPr/>
          </p:nvSpPr>
          <p:spPr>
            <a:xfrm>
              <a:off x="0" y="0"/>
              <a:ext cx="474600" cy="4958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0" y="4959000"/>
              <a:ext cx="8669400" cy="184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8669400" y="0"/>
              <a:ext cx="4746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4" name="Google Shape;64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Font typeface="Oswald"/>
              <a:buNone/>
              <a:defRPr sz="6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9"/>
          <p:cNvGrpSpPr/>
          <p:nvPr/>
        </p:nvGrpSpPr>
        <p:grpSpPr>
          <a:xfrm>
            <a:off x="0" y="0"/>
            <a:ext cx="9140025" cy="5143500"/>
            <a:chOff x="0" y="0"/>
            <a:chExt cx="9140025" cy="5143500"/>
          </a:xfrm>
        </p:grpSpPr>
        <p:sp>
          <p:nvSpPr>
            <p:cNvPr id="68" name="Google Shape;68;p9"/>
            <p:cNvSpPr/>
            <p:nvPr/>
          </p:nvSpPr>
          <p:spPr>
            <a:xfrm>
              <a:off x="0" y="0"/>
              <a:ext cx="3189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318900" y="0"/>
              <a:ext cx="1770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8821125" y="0"/>
              <a:ext cx="318900" cy="5143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" name="Google Shape;71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1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79" name="Google Shape;79;p11"/>
            <p:cNvSpPr/>
            <p:nvPr/>
          </p:nvSpPr>
          <p:spPr>
            <a:xfrm>
              <a:off x="0" y="0"/>
              <a:ext cx="9144000" cy="409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0" y="402512"/>
              <a:ext cx="9144000" cy="184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0" y="4959000"/>
              <a:ext cx="9144000" cy="184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2" name="Google Shape;82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1"/>
          <p:cNvSpPr txBox="1">
            <a:spLocks noGrp="1"/>
          </p:cNvSpPr>
          <p:nvPr>
            <p:ph type="title" hasCustomPrompt="1"/>
          </p:nvPr>
        </p:nvSpPr>
        <p:spPr>
          <a:xfrm>
            <a:off x="2395800" y="1640250"/>
            <a:ext cx="4352400" cy="9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5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4" name="Google Shape;84;p11"/>
          <p:cNvSpPr txBox="1">
            <a:spLocks noGrp="1"/>
          </p:cNvSpPr>
          <p:nvPr>
            <p:ph type="subTitle" idx="1"/>
          </p:nvPr>
        </p:nvSpPr>
        <p:spPr>
          <a:xfrm>
            <a:off x="2396100" y="2598450"/>
            <a:ext cx="4351800" cy="9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3"/>
          <p:cNvGrpSpPr/>
          <p:nvPr/>
        </p:nvGrpSpPr>
        <p:grpSpPr>
          <a:xfrm>
            <a:off x="0" y="0"/>
            <a:ext cx="9144000" cy="5143700"/>
            <a:chOff x="0" y="0"/>
            <a:chExt cx="9144000" cy="5143700"/>
          </a:xfrm>
        </p:grpSpPr>
        <p:sp>
          <p:nvSpPr>
            <p:cNvPr id="88" name="Google Shape;88;p13"/>
            <p:cNvSpPr/>
            <p:nvPr/>
          </p:nvSpPr>
          <p:spPr>
            <a:xfrm>
              <a:off x="238200" y="4800500"/>
              <a:ext cx="8905800" cy="343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0" y="0"/>
              <a:ext cx="2382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38200" y="4608500"/>
              <a:ext cx="8905800" cy="192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" name="Google Shape;91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10800000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Oswald"/>
              <a:buNone/>
              <a:defRPr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2" hasCustomPrompt="1"/>
          </p:nvPr>
        </p:nvSpPr>
        <p:spPr>
          <a:xfrm>
            <a:off x="150537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>
            <a:spLocks noGrp="1"/>
          </p:cNvSpPr>
          <p:nvPr>
            <p:ph type="title" idx="3" hasCustomPrompt="1"/>
          </p:nvPr>
        </p:nvSpPr>
        <p:spPr>
          <a:xfrm>
            <a:off x="150537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50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50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>
            <a:spLocks noGrp="1"/>
          </p:cNvSpPr>
          <p:nvPr>
            <p:ph type="title" idx="6" hasCustomPrompt="1"/>
          </p:nvPr>
        </p:nvSpPr>
        <p:spPr>
          <a:xfrm>
            <a:off x="6903925" y="14808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7" hasCustomPrompt="1"/>
          </p:nvPr>
        </p:nvSpPr>
        <p:spPr>
          <a:xfrm>
            <a:off x="6903925" y="29142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"/>
          </p:nvPr>
        </p:nvSpPr>
        <p:spPr>
          <a:xfrm>
            <a:off x="719975" y="199006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8"/>
          </p:nvPr>
        </p:nvSpPr>
        <p:spPr>
          <a:xfrm>
            <a:off x="3419250" y="199006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9"/>
          </p:nvPr>
        </p:nvSpPr>
        <p:spPr>
          <a:xfrm>
            <a:off x="6118525" y="199006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3"/>
          </p:nvPr>
        </p:nvSpPr>
        <p:spPr>
          <a:xfrm>
            <a:off x="719975" y="342354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14"/>
          </p:nvPr>
        </p:nvSpPr>
        <p:spPr>
          <a:xfrm>
            <a:off x="3419250" y="342354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15"/>
          </p:nvPr>
        </p:nvSpPr>
        <p:spPr>
          <a:xfrm>
            <a:off x="6118525" y="3423543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18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Oswald"/>
              <a:buNone/>
              <a:defRPr sz="24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4"/>
          <p:cNvGrpSpPr/>
          <p:nvPr/>
        </p:nvGrpSpPr>
        <p:grpSpPr>
          <a:xfrm>
            <a:off x="-75" y="0"/>
            <a:ext cx="9144150" cy="5143575"/>
            <a:chOff x="-75" y="0"/>
            <a:chExt cx="9144150" cy="5143575"/>
          </a:xfrm>
        </p:grpSpPr>
        <p:sp>
          <p:nvSpPr>
            <p:cNvPr id="107" name="Google Shape;107;p14"/>
            <p:cNvSpPr/>
            <p:nvPr/>
          </p:nvSpPr>
          <p:spPr>
            <a:xfrm>
              <a:off x="8847375" y="0"/>
              <a:ext cx="296700" cy="5143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-75" y="1523475"/>
              <a:ext cx="237600" cy="362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-75" y="0"/>
              <a:ext cx="237600" cy="1523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0" name="Google Shape;110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6"/>
          <p:cNvGrpSpPr/>
          <p:nvPr/>
        </p:nvGrpSpPr>
        <p:grpSpPr>
          <a:xfrm>
            <a:off x="0" y="0"/>
            <a:ext cx="9143975" cy="3627000"/>
            <a:chOff x="0" y="0"/>
            <a:chExt cx="9143975" cy="3627000"/>
          </a:xfrm>
        </p:grpSpPr>
        <p:sp>
          <p:nvSpPr>
            <p:cNvPr id="121" name="Google Shape;121;p16"/>
            <p:cNvSpPr/>
            <p:nvPr/>
          </p:nvSpPr>
          <p:spPr>
            <a:xfrm>
              <a:off x="75" y="0"/>
              <a:ext cx="4486500" cy="1083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5632775" y="0"/>
              <a:ext cx="3511200" cy="362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0" y="1083300"/>
              <a:ext cx="4486500" cy="1341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4" name="Google Shape;124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flipH="1"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6"/>
          <p:cNvSpPr>
            <a:spLocks noGrp="1"/>
          </p:cNvSpPr>
          <p:nvPr>
            <p:ph type="pic" idx="2"/>
          </p:nvPr>
        </p:nvSpPr>
        <p:spPr>
          <a:xfrm>
            <a:off x="5337225" y="535000"/>
            <a:ext cx="3091800" cy="40734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16"/>
          <p:cNvSpPr>
            <a:spLocks noGrp="1"/>
          </p:cNvSpPr>
          <p:nvPr>
            <p:ph type="pic" idx="3"/>
          </p:nvPr>
        </p:nvSpPr>
        <p:spPr>
          <a:xfrm flipH="1">
            <a:off x="719924" y="535000"/>
            <a:ext cx="4433100" cy="26448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16"/>
          <p:cNvSpPr txBox="1">
            <a:spLocks noGrp="1"/>
          </p:cNvSpPr>
          <p:nvPr>
            <p:ph type="title"/>
          </p:nvPr>
        </p:nvSpPr>
        <p:spPr>
          <a:xfrm>
            <a:off x="720000" y="3428785"/>
            <a:ext cx="332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6"/>
          <p:cNvSpPr txBox="1">
            <a:spLocks noGrp="1"/>
          </p:cNvSpPr>
          <p:nvPr>
            <p:ph type="subTitle" idx="1"/>
          </p:nvPr>
        </p:nvSpPr>
        <p:spPr>
          <a:xfrm>
            <a:off x="720000" y="3904689"/>
            <a:ext cx="33243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7" r:id="rId5"/>
    <p:sldLayoutId id="2147483658" r:id="rId6"/>
    <p:sldLayoutId id="2147483659" r:id="rId7"/>
    <p:sldLayoutId id="2147483660" r:id="rId8"/>
    <p:sldLayoutId id="2147483662" r:id="rId9"/>
    <p:sldLayoutId id="2147483663" r:id="rId10"/>
    <p:sldLayoutId id="2147483664" r:id="rId11"/>
    <p:sldLayoutId id="2147483669" r:id="rId12"/>
    <p:sldLayoutId id="214748367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25" name="Google Shape;225;p2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ctrTitle"/>
          </p:nvPr>
        </p:nvSpPr>
        <p:spPr>
          <a:xfrm>
            <a:off x="1924950" y="1274375"/>
            <a:ext cx="5294100" cy="210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POVERTY AND POLLUTION IN </a:t>
            </a:r>
            <a:r>
              <a:rPr lang="en" sz="5400" dirty="0">
                <a:solidFill>
                  <a:srgbClr val="BF8067"/>
                </a:solidFill>
              </a:rPr>
              <a:t>TENNESSEE</a:t>
            </a:r>
            <a:endParaRPr sz="5400" dirty="0">
              <a:solidFill>
                <a:srgbClr val="BF8067"/>
              </a:solidFill>
            </a:endParaRPr>
          </a:p>
        </p:txBody>
      </p:sp>
      <p:sp>
        <p:nvSpPr>
          <p:cNvPr id="234" name="Google Shape;234;p28"/>
          <p:cNvSpPr txBox="1">
            <a:spLocks noGrp="1"/>
          </p:cNvSpPr>
          <p:nvPr>
            <p:ph type="subTitle" idx="1"/>
          </p:nvPr>
        </p:nvSpPr>
        <p:spPr>
          <a:xfrm>
            <a:off x="1924800" y="3459625"/>
            <a:ext cx="5294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Robert Parker//da09</a:t>
            </a:r>
            <a:endParaRPr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7"/>
          <p:cNvSpPr txBox="1">
            <a:spLocks noGrp="1"/>
          </p:cNvSpPr>
          <p:nvPr>
            <p:ph type="title"/>
          </p:nvPr>
        </p:nvSpPr>
        <p:spPr>
          <a:xfrm>
            <a:off x="349202" y="1693792"/>
            <a:ext cx="3929865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Lower IQ</a:t>
            </a:r>
            <a:endParaRPr sz="3000" dirty="0"/>
          </a:p>
        </p:txBody>
      </p:sp>
      <p:sp>
        <p:nvSpPr>
          <p:cNvPr id="394" name="Google Shape;394;p37"/>
          <p:cNvSpPr txBox="1">
            <a:spLocks noGrp="1"/>
          </p:cNvSpPr>
          <p:nvPr>
            <p:ph type="title" idx="2"/>
          </p:nvPr>
        </p:nvSpPr>
        <p:spPr>
          <a:xfrm>
            <a:off x="292695" y="2652374"/>
            <a:ext cx="3929864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Cognitive Dysfunction</a:t>
            </a:r>
            <a:endParaRPr sz="3000" dirty="0"/>
          </a:p>
        </p:txBody>
      </p:sp>
      <p:sp>
        <p:nvSpPr>
          <p:cNvPr id="395" name="Google Shape;395;p37"/>
          <p:cNvSpPr txBox="1">
            <a:spLocks noGrp="1"/>
          </p:cNvSpPr>
          <p:nvPr>
            <p:ph type="title" idx="4"/>
          </p:nvPr>
        </p:nvSpPr>
        <p:spPr>
          <a:xfrm>
            <a:off x="349203" y="735210"/>
            <a:ext cx="3929865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Behavior Problems</a:t>
            </a:r>
            <a:endParaRPr sz="3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42B178-96AA-C44E-4E13-440E8CC2AB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513011" y="653111"/>
            <a:ext cx="3805527" cy="3837277"/>
          </a:xfrm>
          <a:prstGeom prst="rect">
            <a:avLst/>
          </a:prstGeom>
        </p:spPr>
      </p:pic>
      <p:sp>
        <p:nvSpPr>
          <p:cNvPr id="16" name="Google Shape;392;p37">
            <a:extLst>
              <a:ext uri="{FF2B5EF4-FFF2-40B4-BE49-F238E27FC236}">
                <a16:creationId xmlns:a16="http://schemas.microsoft.com/office/drawing/2014/main" id="{9E490137-01C1-B5C1-0524-8EA04EBD82C2}"/>
              </a:ext>
            </a:extLst>
          </p:cNvPr>
          <p:cNvSpPr txBox="1">
            <a:spLocks/>
          </p:cNvSpPr>
          <p:nvPr/>
        </p:nvSpPr>
        <p:spPr>
          <a:xfrm>
            <a:off x="349201" y="3610956"/>
            <a:ext cx="3929865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swald"/>
              <a:buNone/>
              <a:defRPr sz="3600" b="1" i="0" u="none" strike="noStrike" cap="none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000" dirty="0"/>
              <a:t>Hearing Loss</a:t>
            </a:r>
          </a:p>
        </p:txBody>
      </p:sp>
    </p:spTree>
    <p:extLst>
      <p:ext uri="{BB962C8B-B14F-4D97-AF65-F5344CB8AC3E}">
        <p14:creationId xmlns:p14="http://schemas.microsoft.com/office/powerpoint/2010/main" val="194456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 txBox="1">
            <a:spLocks noGrp="1"/>
          </p:cNvSpPr>
          <p:nvPr>
            <p:ph type="subTitle" idx="1"/>
          </p:nvPr>
        </p:nvSpPr>
        <p:spPr>
          <a:xfrm>
            <a:off x="2396100" y="3000384"/>
            <a:ext cx="4351800" cy="9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Blood lead concentrations above 5</a:t>
            </a:r>
            <a:r>
              <a:rPr lang="el-GR" baseline="-25000" dirty="0"/>
              <a:t>μ</a:t>
            </a:r>
            <a:r>
              <a:rPr lang="en-US" baseline="-25000" dirty="0"/>
              <a:t>g/dL</a:t>
            </a:r>
            <a:br>
              <a:rPr lang="en-US" sz="1050" dirty="0"/>
            </a:br>
            <a:r>
              <a:rPr lang="en-US" dirty="0"/>
              <a:t>(micrograms per deciliter) are considered elevated</a:t>
            </a:r>
            <a:endParaRPr dirty="0"/>
          </a:p>
        </p:txBody>
      </p:sp>
      <p:sp>
        <p:nvSpPr>
          <p:cNvPr id="403" name="Google Shape;403;p38"/>
          <p:cNvSpPr txBox="1">
            <a:spLocks noGrp="1"/>
          </p:cNvSpPr>
          <p:nvPr>
            <p:ph type="title"/>
          </p:nvPr>
        </p:nvSpPr>
        <p:spPr>
          <a:xfrm>
            <a:off x="2130251" y="2042184"/>
            <a:ext cx="4617649" cy="95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Elevated Blood Lead Levels (EBLL)</a:t>
            </a:r>
            <a:endParaRPr sz="4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map of an object&#10;&#10;Description automatically generated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3356"/>
            <a:ext cx="9144000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761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39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03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1"/>
          <p:cNvSpPr txBox="1">
            <a:spLocks noGrp="1"/>
          </p:cNvSpPr>
          <p:nvPr>
            <p:ph type="title"/>
          </p:nvPr>
        </p:nvSpPr>
        <p:spPr>
          <a:xfrm>
            <a:off x="2512086" y="877104"/>
            <a:ext cx="240658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2">
                    <a:lumMod val="75000"/>
                  </a:schemeClr>
                </a:solidFill>
              </a:rPr>
              <a:t>High EBLL</a:t>
            </a:r>
            <a:endParaRPr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graphicFrame>
        <p:nvGraphicFramePr>
          <p:cNvPr id="424" name="Google Shape;424;p41"/>
          <p:cNvGraphicFramePr/>
          <p:nvPr>
            <p:extLst>
              <p:ext uri="{D42A27DB-BD31-4B8C-83A1-F6EECF244321}">
                <p14:modId xmlns:p14="http://schemas.microsoft.com/office/powerpoint/2010/main" val="1118043930"/>
              </p:ext>
            </p:extLst>
          </p:nvPr>
        </p:nvGraphicFramePr>
        <p:xfrm>
          <a:off x="46908" y="1571104"/>
          <a:ext cx="7333605" cy="2587326"/>
        </p:xfrm>
        <a:graphic>
          <a:graphicData uri="http://schemas.openxmlformats.org/drawingml/2006/table">
            <a:tbl>
              <a:tblPr>
                <a:noFill/>
                <a:tableStyleId>{891D295F-F2DB-483C-83CA-89D6304ECC46}</a:tableStyleId>
              </a:tblPr>
              <a:tblGrid>
                <a:gridCol w="2444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45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45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244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Median</a:t>
                      </a:r>
                      <a:b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</a:b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Income</a:t>
                      </a:r>
                      <a:endParaRPr sz="2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aseline="300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$</a:t>
                      </a:r>
                      <a:r>
                        <a:rPr lang="en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22,209</a:t>
                      </a:r>
                      <a:endParaRPr sz="2800" dirty="0">
                        <a:solidFill>
                          <a:schemeClr val="tx2">
                            <a:lumMod val="75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aseline="300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$</a:t>
                      </a:r>
                      <a:r>
                        <a:rPr lang="en" sz="24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28,447</a:t>
                      </a:r>
                      <a:endParaRPr sz="2800" dirty="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244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Population</a:t>
                      </a:r>
                      <a:endParaRPr sz="2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18,390</a:t>
                      </a:r>
                      <a:endParaRPr sz="2800" dirty="0">
                        <a:solidFill>
                          <a:schemeClr val="tx2">
                            <a:lumMod val="75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126,576</a:t>
                      </a:r>
                      <a:endParaRPr sz="2800" dirty="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62442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Poverty</a:t>
                      </a:r>
                      <a:b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</a:br>
                      <a:r>
                        <a:rPr lang="en" sz="2000" b="1" dirty="0">
                          <a:solidFill>
                            <a:schemeClr val="dk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Rate</a:t>
                      </a:r>
                      <a:endParaRPr sz="2000" b="1" dirty="0">
                        <a:solidFill>
                          <a:schemeClr val="dk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19.8%</a:t>
                      </a:r>
                      <a:endParaRPr sz="2800" dirty="0">
                        <a:solidFill>
                          <a:schemeClr val="tx2">
                            <a:lumMod val="75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13.7%</a:t>
                      </a:r>
                      <a:endParaRPr sz="2800" dirty="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Google Shape;423;p41">
            <a:extLst>
              <a:ext uri="{FF2B5EF4-FFF2-40B4-BE49-F238E27FC236}">
                <a16:creationId xmlns:a16="http://schemas.microsoft.com/office/drawing/2014/main" id="{48154F9B-E0EC-8B02-3841-9CBD2A555717}"/>
              </a:ext>
            </a:extLst>
          </p:cNvPr>
          <p:cNvSpPr txBox="1">
            <a:spLocks/>
          </p:cNvSpPr>
          <p:nvPr/>
        </p:nvSpPr>
        <p:spPr>
          <a:xfrm>
            <a:off x="4918668" y="877104"/>
            <a:ext cx="240658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aleway"/>
              <a:buNone/>
              <a:defRPr sz="35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2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Low EBLL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Average EBLL per 1,000 Children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2852722"/>
              </p:ext>
            </p:extLst>
          </p:nvPr>
        </p:nvGraphicFramePr>
        <p:xfrm>
          <a:off x="1524000" y="1305400"/>
          <a:ext cx="6096000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CBDB1F3E-0C69-E76D-DD61-0EB1817C36BC}"/>
              </a:ext>
            </a:extLst>
          </p:cNvPr>
          <p:cNvGrpSpPr/>
          <p:nvPr/>
        </p:nvGrpSpPr>
        <p:grpSpPr>
          <a:xfrm>
            <a:off x="1884066" y="3159304"/>
            <a:ext cx="6273615" cy="400110"/>
            <a:chOff x="1884066" y="3159304"/>
            <a:chExt cx="6273615" cy="40011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2C4B7EB-7865-AB03-7F7F-F28B9DCCBA1E}"/>
                </a:ext>
              </a:extLst>
            </p:cNvPr>
            <p:cNvCxnSpPr/>
            <p:nvPr/>
          </p:nvCxnSpPr>
          <p:spPr>
            <a:xfrm>
              <a:off x="1884066" y="3362076"/>
              <a:ext cx="5606980" cy="0"/>
            </a:xfrm>
            <a:prstGeom prst="line">
              <a:avLst/>
            </a:prstGeom>
            <a:ln w="38100" cap="rnd">
              <a:solidFill>
                <a:schemeClr val="tx1"/>
              </a:solidFill>
              <a:prstDash val="sysDot"/>
            </a:ln>
            <a:effectLst>
              <a:outerShdw blurRad="50800" dist="38100" algn="l" rotWithShape="0">
                <a:prstClr val="black">
                  <a:alpha val="74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083E752-7134-6A49-61F8-AC814A31A0CF}"/>
                </a:ext>
              </a:extLst>
            </p:cNvPr>
            <p:cNvSpPr txBox="1"/>
            <p:nvPr/>
          </p:nvSpPr>
          <p:spPr>
            <a:xfrm>
              <a:off x="7465888" y="3159304"/>
              <a:ext cx="691793" cy="400110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latin typeface="Fira Sans" panose="020B0503050000020004" pitchFamily="34" charset="0"/>
                </a:rPr>
                <a:t>6.9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4246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Infant Mortality per 1,000 Births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5625720"/>
              </p:ext>
            </p:extLst>
          </p:nvPr>
        </p:nvGraphicFramePr>
        <p:xfrm>
          <a:off x="1524000" y="1305400"/>
          <a:ext cx="6096000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EC253C25-7FAD-4DFC-C893-699385D13954}"/>
              </a:ext>
            </a:extLst>
          </p:cNvPr>
          <p:cNvGrpSpPr/>
          <p:nvPr/>
        </p:nvGrpSpPr>
        <p:grpSpPr>
          <a:xfrm>
            <a:off x="1884066" y="1890446"/>
            <a:ext cx="6258204" cy="400110"/>
            <a:chOff x="1884066" y="3164441"/>
            <a:chExt cx="6258204" cy="40011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2C4B7EB-7865-AB03-7F7F-F28B9DCCBA1E}"/>
                </a:ext>
              </a:extLst>
            </p:cNvPr>
            <p:cNvCxnSpPr/>
            <p:nvPr/>
          </p:nvCxnSpPr>
          <p:spPr>
            <a:xfrm>
              <a:off x="1884066" y="3362076"/>
              <a:ext cx="5606980" cy="0"/>
            </a:xfrm>
            <a:prstGeom prst="line">
              <a:avLst/>
            </a:prstGeom>
            <a:ln w="38100" cap="rnd">
              <a:solidFill>
                <a:schemeClr val="tx1"/>
              </a:solidFill>
              <a:prstDash val="sysDot"/>
            </a:ln>
            <a:effectLst>
              <a:outerShdw blurRad="50800" dist="38100" algn="l" rotWithShape="0">
                <a:prstClr val="black">
                  <a:alpha val="74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083E752-7134-6A49-61F8-AC814A31A0CF}"/>
                </a:ext>
              </a:extLst>
            </p:cNvPr>
            <p:cNvSpPr txBox="1"/>
            <p:nvPr/>
          </p:nvSpPr>
          <p:spPr>
            <a:xfrm>
              <a:off x="7450477" y="3164441"/>
              <a:ext cx="691793" cy="400110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latin typeface="Fira Sans" panose="020B0503050000020004" pitchFamily="34" charset="0"/>
                </a:rPr>
                <a:t>7.2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5764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Disabilities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2079552"/>
              </p:ext>
            </p:extLst>
          </p:nvPr>
        </p:nvGraphicFramePr>
        <p:xfrm>
          <a:off x="578776" y="1041856"/>
          <a:ext cx="3777466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061FF98-1B65-3E67-79D0-3E6E3E66D6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0992120"/>
              </p:ext>
            </p:extLst>
          </p:nvPr>
        </p:nvGraphicFramePr>
        <p:xfrm>
          <a:off x="4852017" y="1041856"/>
          <a:ext cx="3777466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83E65B5-09CB-DA6A-1DD8-50B3C1AC5C83}"/>
              </a:ext>
            </a:extLst>
          </p:cNvPr>
          <p:cNvSpPr txBox="1"/>
          <p:nvPr/>
        </p:nvSpPr>
        <p:spPr>
          <a:xfrm>
            <a:off x="1094198" y="4289465"/>
            <a:ext cx="3118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Oswald Medium" pitchFamily="2" charset="0"/>
              </a:rPr>
              <a:t>Cognition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6DA15E-8533-46A7-C49B-834E472EFA41}"/>
              </a:ext>
            </a:extLst>
          </p:cNvPr>
          <p:cNvSpPr txBox="1"/>
          <p:nvPr/>
        </p:nvSpPr>
        <p:spPr>
          <a:xfrm>
            <a:off x="5361399" y="4289465"/>
            <a:ext cx="3118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Oswald Medium" pitchFamily="2" charset="0"/>
              </a:rPr>
              <a:t>Hearing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70C56BA-BC61-9653-468D-20147C877A08}"/>
              </a:ext>
            </a:extLst>
          </p:cNvPr>
          <p:cNvGrpSpPr/>
          <p:nvPr/>
        </p:nvGrpSpPr>
        <p:grpSpPr>
          <a:xfrm>
            <a:off x="1092576" y="2119901"/>
            <a:ext cx="8020602" cy="1342043"/>
            <a:chOff x="1092576" y="2119901"/>
            <a:chExt cx="8020602" cy="134204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8524480-2FE7-9CFE-FAE4-605EB89B57D2}"/>
                </a:ext>
              </a:extLst>
            </p:cNvPr>
            <p:cNvGrpSpPr/>
            <p:nvPr/>
          </p:nvGrpSpPr>
          <p:grpSpPr>
            <a:xfrm>
              <a:off x="5435029" y="3154167"/>
              <a:ext cx="3678149" cy="307777"/>
              <a:chOff x="5435029" y="3154167"/>
              <a:chExt cx="3678149" cy="307777"/>
            </a:xfrm>
          </p:grpSpPr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52C4B7EB-7865-AB03-7F7F-F28B9DCCBA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35029" y="3310706"/>
                <a:ext cx="2996103" cy="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prstDash val="sysDot"/>
              </a:ln>
              <a:effectLst>
                <a:outerShdw blurRad="50800" dist="38100" algn="l" rotWithShape="0">
                  <a:prstClr val="black">
                    <a:alpha val="74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083E752-7134-6A49-61F8-AC814A31A0CF}"/>
                  </a:ext>
                </a:extLst>
              </p:cNvPr>
              <p:cNvSpPr txBox="1"/>
              <p:nvPr/>
            </p:nvSpPr>
            <p:spPr>
              <a:xfrm>
                <a:off x="8421385" y="3154167"/>
                <a:ext cx="691793" cy="307777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0.6%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329D92B-3741-53D4-C874-87555CF9B7A4}"/>
                </a:ext>
              </a:extLst>
            </p:cNvPr>
            <p:cNvGrpSpPr/>
            <p:nvPr/>
          </p:nvGrpSpPr>
          <p:grpSpPr>
            <a:xfrm>
              <a:off x="1092576" y="2119901"/>
              <a:ext cx="3801437" cy="307777"/>
              <a:chOff x="1092576" y="2119901"/>
              <a:chExt cx="3801437" cy="307777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EA416938-C993-053E-E8E6-A69320CBCB70}"/>
                  </a:ext>
                </a:extLst>
              </p:cNvPr>
              <p:cNvCxnSpPr>
                <a:cxnSpLocks/>
                <a:endCxn id="15" idx="1"/>
              </p:cNvCxnSpPr>
              <p:nvPr/>
            </p:nvCxnSpPr>
            <p:spPr>
              <a:xfrm flipV="1">
                <a:off x="1092576" y="2273790"/>
                <a:ext cx="3109644" cy="2650"/>
              </a:xfrm>
              <a:prstGeom prst="line">
                <a:avLst/>
              </a:prstGeom>
              <a:ln w="38100" cap="rnd">
                <a:solidFill>
                  <a:schemeClr val="tx1"/>
                </a:solidFill>
                <a:prstDash val="sysDot"/>
              </a:ln>
              <a:effectLst>
                <a:outerShdw blurRad="50800" dist="38100" algn="l" rotWithShape="0">
                  <a:prstClr val="black">
                    <a:alpha val="74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C5EE82F-7374-5C7E-03A5-F58CCBF8EAAC}"/>
                  </a:ext>
                </a:extLst>
              </p:cNvPr>
              <p:cNvSpPr txBox="1"/>
              <p:nvPr/>
            </p:nvSpPr>
            <p:spPr>
              <a:xfrm>
                <a:off x="4202220" y="2119901"/>
                <a:ext cx="691793" cy="307777"/>
              </a:xfrm>
              <a:prstGeom prst="rect">
                <a:avLst/>
              </a:prstGeom>
              <a:noFill/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/>
                    </a:solidFill>
                    <a:latin typeface="Fira Sans" panose="020B0503050000020004" pitchFamily="34" charset="0"/>
                  </a:rPr>
                  <a:t>6.4%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7948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4" grpId="0">
        <p:bldAsOne/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Premature Deaths per 100,000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4871858"/>
              </p:ext>
            </p:extLst>
          </p:nvPr>
        </p:nvGraphicFramePr>
        <p:xfrm>
          <a:off x="1524000" y="1305400"/>
          <a:ext cx="6096000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D50F42ED-2E39-0ED8-3AD9-9AA7C5969EBD}"/>
              </a:ext>
            </a:extLst>
          </p:cNvPr>
          <p:cNvGrpSpPr/>
          <p:nvPr/>
        </p:nvGrpSpPr>
        <p:grpSpPr>
          <a:xfrm>
            <a:off x="2003460" y="2491484"/>
            <a:ext cx="6220197" cy="400110"/>
            <a:chOff x="2003460" y="2491484"/>
            <a:chExt cx="6220197" cy="40011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2C4B7EB-7865-AB03-7F7F-F28B9DCCBA1E}"/>
                </a:ext>
              </a:extLst>
            </p:cNvPr>
            <p:cNvCxnSpPr>
              <a:cxnSpLocks/>
            </p:cNvCxnSpPr>
            <p:nvPr/>
          </p:nvCxnSpPr>
          <p:spPr>
            <a:xfrm>
              <a:off x="2003460" y="2699393"/>
              <a:ext cx="5481264" cy="0"/>
            </a:xfrm>
            <a:prstGeom prst="line">
              <a:avLst/>
            </a:prstGeom>
            <a:ln w="38100" cap="rnd">
              <a:solidFill>
                <a:schemeClr val="tx1"/>
              </a:solidFill>
              <a:prstDash val="sysDot"/>
            </a:ln>
            <a:effectLst>
              <a:outerShdw blurRad="50800" dist="38100" algn="l" rotWithShape="0">
                <a:prstClr val="black">
                  <a:alpha val="74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083E752-7134-6A49-61F8-AC814A31A0CF}"/>
                </a:ext>
              </a:extLst>
            </p:cNvPr>
            <p:cNvSpPr txBox="1"/>
            <p:nvPr/>
          </p:nvSpPr>
          <p:spPr>
            <a:xfrm>
              <a:off x="7441300" y="2491484"/>
              <a:ext cx="782357" cy="400110"/>
            </a:xfrm>
            <a:prstGeom prst="rect">
              <a:avLst/>
            </a:prstGeom>
            <a:noFill/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tx1"/>
                  </a:solidFill>
                  <a:latin typeface="Fira Sans" panose="020B0503050000020004" pitchFamily="34" charset="0"/>
                </a:rPr>
                <a:t>493.4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45546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0D6E990-545D-3625-EC5A-B843F69250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0286" y="780329"/>
            <a:ext cx="6863427" cy="358284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Housing Dangers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6F55B2E5-8A54-D4CD-800F-A3B0648647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5327672"/>
              </p:ext>
            </p:extLst>
          </p:nvPr>
        </p:nvGraphicFramePr>
        <p:xfrm>
          <a:off x="578776" y="1041856"/>
          <a:ext cx="3777466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061FF98-1B65-3E67-79D0-3E6E3E66D6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1444484"/>
              </p:ext>
            </p:extLst>
          </p:nvPr>
        </p:nvGraphicFramePr>
        <p:xfrm>
          <a:off x="4852017" y="1041856"/>
          <a:ext cx="3777466" cy="35860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83E65B5-09CB-DA6A-1DD8-50B3C1AC5C83}"/>
              </a:ext>
            </a:extLst>
          </p:cNvPr>
          <p:cNvSpPr txBox="1"/>
          <p:nvPr/>
        </p:nvSpPr>
        <p:spPr>
          <a:xfrm>
            <a:off x="1094198" y="4289465"/>
            <a:ext cx="3118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Oswald Medium" pitchFamily="2" charset="0"/>
              </a:rPr>
              <a:t>DPI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6DA15E-8533-46A7-C49B-834E472EFA41}"/>
              </a:ext>
            </a:extLst>
          </p:cNvPr>
          <p:cNvSpPr txBox="1"/>
          <p:nvPr/>
        </p:nvSpPr>
        <p:spPr>
          <a:xfrm>
            <a:off x="5361399" y="4289465"/>
            <a:ext cx="3118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Oswald Medium" pitchFamily="2" charset="0"/>
              </a:rPr>
              <a:t>Pre 1979 Homes</a:t>
            </a:r>
          </a:p>
        </p:txBody>
      </p:sp>
    </p:spTree>
    <p:extLst>
      <p:ext uri="{BB962C8B-B14F-4D97-AF65-F5344CB8AC3E}">
        <p14:creationId xmlns:p14="http://schemas.microsoft.com/office/powerpoint/2010/main" val="2595794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4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861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09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72866" y="493154"/>
            <a:ext cx="5398268" cy="404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3"/>
          <p:cNvSpPr txBox="1">
            <a:spLocks noGrp="1"/>
          </p:cNvSpPr>
          <p:nvPr>
            <p:ph type="title"/>
          </p:nvPr>
        </p:nvSpPr>
        <p:spPr>
          <a:xfrm>
            <a:off x="720000" y="3428785"/>
            <a:ext cx="332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SUPERFUND SITES</a:t>
            </a:r>
            <a:endParaRPr dirty="0"/>
          </a:p>
        </p:txBody>
      </p:sp>
      <p:sp>
        <p:nvSpPr>
          <p:cNvPr id="520" name="Google Shape;520;p43"/>
          <p:cNvSpPr txBox="1">
            <a:spLocks noGrp="1"/>
          </p:cNvSpPr>
          <p:nvPr>
            <p:ph type="subTitle" idx="1"/>
          </p:nvPr>
        </p:nvSpPr>
        <p:spPr>
          <a:xfrm>
            <a:off x="720000" y="3904689"/>
            <a:ext cx="3384526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Superfund program grants the EPA the funds and authority to clean up contaminated sites when there’s no viable responsible party</a:t>
            </a:r>
            <a:endParaRPr dirty="0"/>
          </a:p>
        </p:txBody>
      </p:sp>
      <p:pic>
        <p:nvPicPr>
          <p:cNvPr id="521" name="Google Shape;521;p43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l="5364" r="5364"/>
          <a:stretch/>
        </p:blipFill>
        <p:spPr>
          <a:xfrm>
            <a:off x="5337225" y="535000"/>
            <a:ext cx="3091677" cy="4073498"/>
          </a:xfrm>
          <a:prstGeom prst="rect">
            <a:avLst/>
          </a:prstGeom>
        </p:spPr>
      </p:pic>
      <p:pic>
        <p:nvPicPr>
          <p:cNvPr id="522" name="Google Shape;522;p43"/>
          <p:cNvPicPr preferRelativeResize="0">
            <a:picLocks noGrp="1"/>
          </p:cNvPicPr>
          <p:nvPr>
            <p:ph type="pic" idx="3"/>
          </p:nvPr>
        </p:nvPicPr>
        <p:blipFill>
          <a:blip r:embed="rId4"/>
          <a:srcRect t="10228" b="10228"/>
          <a:stretch/>
        </p:blipFill>
        <p:spPr>
          <a:xfrm flipH="1">
            <a:off x="720000" y="535000"/>
            <a:ext cx="4433024" cy="26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2685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map of an object&#10;&#10;Description automatically generated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3356"/>
            <a:ext cx="9144000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18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C843EB9A-FC81-4C23-3989-C92BD18850C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43356"/>
            <a:ext cx="9143999" cy="465678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74DCB01-84AA-8E15-B7E1-A7A4D3C7E9C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97604" y="4294769"/>
            <a:ext cx="1066892" cy="50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95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7450D5A-3289-5F71-00D0-B40052276B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3618797"/>
              </p:ext>
            </p:extLst>
          </p:nvPr>
        </p:nvGraphicFramePr>
        <p:xfrm>
          <a:off x="1215776" y="766139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F42DD80-36E9-5F61-A4A9-0C89667566A1}"/>
              </a:ext>
            </a:extLst>
          </p:cNvPr>
          <p:cNvSpPr txBox="1"/>
          <p:nvPr/>
        </p:nvSpPr>
        <p:spPr>
          <a:xfrm>
            <a:off x="991451" y="3066834"/>
            <a:ext cx="186989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40000"/>
                    <a:lumOff val="60000"/>
                  </a:schemeClr>
                </a:solidFill>
                <a:latin typeface="Oswald Medium" pitchFamily="2" charset="0"/>
              </a:rPr>
              <a:t>32</a:t>
            </a:r>
          </a:p>
          <a:p>
            <a:pPr algn="ctr"/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Oswald Medium" pitchFamily="2" charset="0"/>
              </a:rPr>
              <a:t>Superfund Sites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5AC2AF-58EE-2EEA-0211-5E9D759B6C92}"/>
              </a:ext>
            </a:extLst>
          </p:cNvPr>
          <p:cNvSpPr txBox="1"/>
          <p:nvPr/>
        </p:nvSpPr>
        <p:spPr>
          <a:xfrm>
            <a:off x="5869973" y="964058"/>
            <a:ext cx="186989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tx2">
                    <a:lumMod val="75000"/>
                  </a:schemeClr>
                </a:solidFill>
                <a:latin typeface="Oswald Medium" pitchFamily="2" charset="0"/>
              </a:rPr>
              <a:t>13</a:t>
            </a:r>
          </a:p>
          <a:p>
            <a:pPr algn="ctr"/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Oswald Medium" pitchFamily="2" charset="0"/>
              </a:rPr>
              <a:t>Superfund Sites</a:t>
            </a:r>
          </a:p>
        </p:txBody>
      </p:sp>
    </p:spTree>
    <p:extLst>
      <p:ext uri="{BB962C8B-B14F-4D97-AF65-F5344CB8AC3E}">
        <p14:creationId xmlns:p14="http://schemas.microsoft.com/office/powerpoint/2010/main" val="193063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>
            <a:spLocks noGrp="1"/>
          </p:cNvSpPr>
          <p:nvPr>
            <p:ph type="title"/>
          </p:nvPr>
        </p:nvSpPr>
        <p:spPr>
          <a:xfrm>
            <a:off x="720000" y="12053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Lead Abatment Tax Credits</a:t>
            </a:r>
            <a:endParaRPr dirty="0"/>
          </a:p>
        </p:txBody>
      </p:sp>
      <p:sp>
        <p:nvSpPr>
          <p:cNvPr id="249" name="Google Shape;249;p30"/>
          <p:cNvSpPr txBox="1">
            <a:spLocks noGrp="1"/>
          </p:cNvSpPr>
          <p:nvPr>
            <p:ph type="title" idx="2"/>
          </p:nvPr>
        </p:nvSpPr>
        <p:spPr>
          <a:xfrm>
            <a:off x="950360" y="2241170"/>
            <a:ext cx="188017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Ohio</a:t>
            </a:r>
            <a:endParaRPr dirty="0"/>
          </a:p>
        </p:txBody>
      </p:sp>
      <p:sp>
        <p:nvSpPr>
          <p:cNvPr id="251" name="Google Shape;251;p30"/>
          <p:cNvSpPr txBox="1">
            <a:spLocks noGrp="1"/>
          </p:cNvSpPr>
          <p:nvPr>
            <p:ph type="title" idx="4"/>
          </p:nvPr>
        </p:nvSpPr>
        <p:spPr>
          <a:xfrm>
            <a:off x="3113070" y="2241170"/>
            <a:ext cx="291786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Massachusetts</a:t>
            </a:r>
            <a:endParaRPr dirty="0"/>
          </a:p>
        </p:txBody>
      </p:sp>
      <p:sp>
        <p:nvSpPr>
          <p:cNvPr id="253" name="Google Shape;253;p30"/>
          <p:cNvSpPr txBox="1">
            <a:spLocks noGrp="1"/>
          </p:cNvSpPr>
          <p:nvPr>
            <p:ph type="title" idx="6"/>
          </p:nvPr>
        </p:nvSpPr>
        <p:spPr>
          <a:xfrm>
            <a:off x="6156529" y="2241170"/>
            <a:ext cx="2229492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Rhode Island</a:t>
            </a:r>
            <a:endParaRPr dirty="0"/>
          </a:p>
        </p:txBody>
      </p:sp>
      <p:sp>
        <p:nvSpPr>
          <p:cNvPr id="255" name="Google Shape;255;p30"/>
          <p:cNvSpPr txBox="1">
            <a:spLocks noGrp="1"/>
          </p:cNvSpPr>
          <p:nvPr>
            <p:ph type="subTitle" idx="1"/>
          </p:nvPr>
        </p:nvSpPr>
        <p:spPr>
          <a:xfrm>
            <a:off x="719975" y="275035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$10,000 max credit per taxpayer</a:t>
            </a:r>
            <a:endParaRPr dirty="0"/>
          </a:p>
        </p:txBody>
      </p:sp>
      <p:sp>
        <p:nvSpPr>
          <p:cNvPr id="256" name="Google Shape;256;p30"/>
          <p:cNvSpPr txBox="1">
            <a:spLocks noGrp="1"/>
          </p:cNvSpPr>
          <p:nvPr>
            <p:ph type="subTitle" idx="8"/>
          </p:nvPr>
        </p:nvSpPr>
        <p:spPr>
          <a:xfrm>
            <a:off x="3419250" y="275035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$1,500 per housing unit</a:t>
            </a:r>
            <a:endParaRPr dirty="0"/>
          </a:p>
        </p:txBody>
      </p:sp>
      <p:sp>
        <p:nvSpPr>
          <p:cNvPr id="257" name="Google Shape;257;p30"/>
          <p:cNvSpPr txBox="1">
            <a:spLocks noGrp="1"/>
          </p:cNvSpPr>
          <p:nvPr>
            <p:ph type="subTitle" idx="9"/>
          </p:nvPr>
        </p:nvSpPr>
        <p:spPr>
          <a:xfrm>
            <a:off x="6118525" y="2750355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$1,500 per housing unit for mitigation, $5,000 or abatement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69024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>
            <a:spLocks noGrp="1"/>
          </p:cNvSpPr>
          <p:nvPr>
            <p:ph type="ctrTitle"/>
          </p:nvPr>
        </p:nvSpPr>
        <p:spPr>
          <a:xfrm>
            <a:off x="1924950" y="1274375"/>
            <a:ext cx="5294100" cy="21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 you!</a:t>
            </a:r>
            <a:endParaRPr sz="5400" dirty="0">
              <a:solidFill>
                <a:srgbClr val="BF8067"/>
              </a:solidFill>
            </a:endParaRPr>
          </a:p>
        </p:txBody>
      </p:sp>
      <p:sp>
        <p:nvSpPr>
          <p:cNvPr id="234" name="Google Shape;234;p28"/>
          <p:cNvSpPr txBox="1">
            <a:spLocks noGrp="1"/>
          </p:cNvSpPr>
          <p:nvPr>
            <p:ph type="subTitle" idx="1"/>
          </p:nvPr>
        </p:nvSpPr>
        <p:spPr>
          <a:xfrm>
            <a:off x="1924800" y="3459625"/>
            <a:ext cx="52944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Robert Parker//da09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417529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0D6E990-545D-3625-EC5A-B843F69250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40286" y="780329"/>
            <a:ext cx="6863426" cy="358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16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4679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group of antique pots&#10;&#10;Description automatically generated">
            <a:extLst>
              <a:ext uri="{FF2B5EF4-FFF2-40B4-BE49-F238E27FC236}">
                <a16:creationId xmlns:a16="http://schemas.microsoft.com/office/drawing/2014/main" id="{53C7C33B-D630-E131-D0AB-3F71ECDBE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1831" y="1156005"/>
            <a:ext cx="3041675" cy="2039112"/>
          </a:xfrm>
          <a:prstGeom prst="rect">
            <a:avLst/>
          </a:prstGeom>
        </p:spPr>
      </p:pic>
      <p:sp>
        <p:nvSpPr>
          <p:cNvPr id="305" name="Google Shape;305;p34"/>
          <p:cNvSpPr txBox="1">
            <a:spLocks noGrp="1"/>
          </p:cNvSpPr>
          <p:nvPr>
            <p:ph type="subTitle" idx="4"/>
          </p:nvPr>
        </p:nvSpPr>
        <p:spPr>
          <a:xfrm>
            <a:off x="1624789" y="3324449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Ancient Egypt</a:t>
            </a:r>
            <a:endParaRPr sz="2400" dirty="0"/>
          </a:p>
        </p:txBody>
      </p:sp>
      <p:sp>
        <p:nvSpPr>
          <p:cNvPr id="308" name="Google Shape;30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HISTORY OF LEAD</a:t>
            </a:r>
            <a:endParaRPr dirty="0"/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1"/>
          </p:nvPr>
        </p:nvSpPr>
        <p:spPr>
          <a:xfrm>
            <a:off x="1674484" y="3571439"/>
            <a:ext cx="2351168" cy="868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The ancient, smokey eye makeup known as “Kohl” is made from lead ores</a:t>
            </a:r>
            <a:endParaRPr sz="1300" dirty="0"/>
          </a:p>
        </p:txBody>
      </p:sp>
      <p:pic>
        <p:nvPicPr>
          <p:cNvPr id="3" name="Picture 2" descr="A collage of egyptian artifacts&#10;&#10;Description automatically generated">
            <a:extLst>
              <a:ext uri="{FF2B5EF4-FFF2-40B4-BE49-F238E27FC236}">
                <a16:creationId xmlns:a16="http://schemas.microsoft.com/office/drawing/2014/main" id="{E36FED5C-C96D-A970-C5BA-22F143DBE9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568" y="1163919"/>
            <a:ext cx="3035084" cy="2034693"/>
          </a:xfrm>
          <a:prstGeom prst="rect">
            <a:avLst/>
          </a:prstGeom>
        </p:spPr>
      </p:pic>
      <p:grpSp>
        <p:nvGrpSpPr>
          <p:cNvPr id="4" name="Google Shape;854;p48">
            <a:extLst>
              <a:ext uri="{FF2B5EF4-FFF2-40B4-BE49-F238E27FC236}">
                <a16:creationId xmlns:a16="http://schemas.microsoft.com/office/drawing/2014/main" id="{B8D70B3B-3328-D894-90BA-9189F5B43CC7}"/>
              </a:ext>
            </a:extLst>
          </p:cNvPr>
          <p:cNvGrpSpPr/>
          <p:nvPr/>
        </p:nvGrpSpPr>
        <p:grpSpPr>
          <a:xfrm>
            <a:off x="1188967" y="3243992"/>
            <a:ext cx="386127" cy="386094"/>
            <a:chOff x="3971969" y="1430332"/>
            <a:chExt cx="386127" cy="386094"/>
          </a:xfrm>
        </p:grpSpPr>
        <p:sp>
          <p:nvSpPr>
            <p:cNvPr id="5" name="Google Shape;855;p48">
              <a:extLst>
                <a:ext uri="{FF2B5EF4-FFF2-40B4-BE49-F238E27FC236}">
                  <a16:creationId xmlns:a16="http://schemas.microsoft.com/office/drawing/2014/main" id="{2FF396FB-D2BF-9AEF-ED53-7EC8165B9A5E}"/>
                </a:ext>
              </a:extLst>
            </p:cNvPr>
            <p:cNvSpPr/>
            <p:nvPr/>
          </p:nvSpPr>
          <p:spPr>
            <a:xfrm>
              <a:off x="4010658" y="1446909"/>
              <a:ext cx="87688" cy="198981"/>
            </a:xfrm>
            <a:custGeom>
              <a:avLst/>
              <a:gdLst/>
              <a:ahLst/>
              <a:cxnLst/>
              <a:rect l="l" t="t" r="r" b="b"/>
              <a:pathLst>
                <a:path w="2645" h="6002" extrusionOk="0">
                  <a:moveTo>
                    <a:pt x="2025" y="0"/>
                  </a:moveTo>
                  <a:cubicBezTo>
                    <a:pt x="1477" y="0"/>
                    <a:pt x="977" y="215"/>
                    <a:pt x="596" y="596"/>
                  </a:cubicBezTo>
                  <a:cubicBezTo>
                    <a:pt x="191" y="1001"/>
                    <a:pt x="1" y="1501"/>
                    <a:pt x="1" y="2025"/>
                  </a:cubicBezTo>
                  <a:cubicBezTo>
                    <a:pt x="25" y="2620"/>
                    <a:pt x="310" y="3215"/>
                    <a:pt x="834" y="3620"/>
                  </a:cubicBezTo>
                  <a:cubicBezTo>
                    <a:pt x="1549" y="4144"/>
                    <a:pt x="2097" y="4835"/>
                    <a:pt x="2454" y="5644"/>
                  </a:cubicBezTo>
                  <a:lnTo>
                    <a:pt x="2644" y="6002"/>
                  </a:lnTo>
                  <a:lnTo>
                    <a:pt x="2644" y="2263"/>
                  </a:lnTo>
                  <a:cubicBezTo>
                    <a:pt x="2263" y="1787"/>
                    <a:pt x="2025" y="1191"/>
                    <a:pt x="2025" y="572"/>
                  </a:cubicBezTo>
                  <a:cubicBezTo>
                    <a:pt x="2025" y="405"/>
                    <a:pt x="2025" y="167"/>
                    <a:pt x="2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56;p48">
              <a:extLst>
                <a:ext uri="{FF2B5EF4-FFF2-40B4-BE49-F238E27FC236}">
                  <a16:creationId xmlns:a16="http://schemas.microsoft.com/office/drawing/2014/main" id="{BBB10ADA-9DF4-6388-165B-37B3CB19B813}"/>
                </a:ext>
              </a:extLst>
            </p:cNvPr>
            <p:cNvSpPr/>
            <p:nvPr/>
          </p:nvSpPr>
          <p:spPr>
            <a:xfrm>
              <a:off x="4231719" y="1446113"/>
              <a:ext cx="87688" cy="198219"/>
            </a:xfrm>
            <a:custGeom>
              <a:avLst/>
              <a:gdLst/>
              <a:ahLst/>
              <a:cxnLst/>
              <a:rect l="l" t="t" r="r" b="b"/>
              <a:pathLst>
                <a:path w="2645" h="5979" extrusionOk="0">
                  <a:moveTo>
                    <a:pt x="596" y="1"/>
                  </a:moveTo>
                  <a:cubicBezTo>
                    <a:pt x="644" y="191"/>
                    <a:pt x="620" y="382"/>
                    <a:pt x="620" y="572"/>
                  </a:cubicBezTo>
                  <a:cubicBezTo>
                    <a:pt x="620" y="1215"/>
                    <a:pt x="382" y="1811"/>
                    <a:pt x="1" y="2263"/>
                  </a:cubicBezTo>
                  <a:lnTo>
                    <a:pt x="1" y="5978"/>
                  </a:lnTo>
                  <a:lnTo>
                    <a:pt x="168" y="5621"/>
                  </a:lnTo>
                  <a:cubicBezTo>
                    <a:pt x="525" y="4835"/>
                    <a:pt x="1096" y="4121"/>
                    <a:pt x="1811" y="3597"/>
                  </a:cubicBezTo>
                  <a:cubicBezTo>
                    <a:pt x="2311" y="3216"/>
                    <a:pt x="2621" y="2620"/>
                    <a:pt x="2621" y="2001"/>
                  </a:cubicBezTo>
                  <a:cubicBezTo>
                    <a:pt x="2644" y="1501"/>
                    <a:pt x="2430" y="977"/>
                    <a:pt x="2049" y="596"/>
                  </a:cubicBezTo>
                  <a:cubicBezTo>
                    <a:pt x="1668" y="215"/>
                    <a:pt x="1144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57;p48">
              <a:extLst>
                <a:ext uri="{FF2B5EF4-FFF2-40B4-BE49-F238E27FC236}">
                  <a16:creationId xmlns:a16="http://schemas.microsoft.com/office/drawing/2014/main" id="{25CD549A-18E9-5FCB-B780-76E65BC969ED}"/>
                </a:ext>
              </a:extLst>
            </p:cNvPr>
            <p:cNvSpPr/>
            <p:nvPr/>
          </p:nvSpPr>
          <p:spPr>
            <a:xfrm>
              <a:off x="4099109" y="1430332"/>
              <a:ext cx="132643" cy="102673"/>
            </a:xfrm>
            <a:custGeom>
              <a:avLst/>
              <a:gdLst/>
              <a:ahLst/>
              <a:cxnLst/>
              <a:rect l="l" t="t" r="r" b="b"/>
              <a:pathLst>
                <a:path w="4001" h="3097" extrusionOk="0">
                  <a:moveTo>
                    <a:pt x="1310" y="977"/>
                  </a:moveTo>
                  <a:cubicBezTo>
                    <a:pt x="1500" y="977"/>
                    <a:pt x="1643" y="1143"/>
                    <a:pt x="1643" y="1310"/>
                  </a:cubicBezTo>
                  <a:cubicBezTo>
                    <a:pt x="1643" y="1501"/>
                    <a:pt x="1500" y="1644"/>
                    <a:pt x="1310" y="1644"/>
                  </a:cubicBezTo>
                  <a:cubicBezTo>
                    <a:pt x="1143" y="1644"/>
                    <a:pt x="976" y="1501"/>
                    <a:pt x="976" y="1310"/>
                  </a:cubicBezTo>
                  <a:cubicBezTo>
                    <a:pt x="976" y="1143"/>
                    <a:pt x="1143" y="977"/>
                    <a:pt x="1310" y="977"/>
                  </a:cubicBezTo>
                  <a:close/>
                  <a:moveTo>
                    <a:pt x="2691" y="977"/>
                  </a:moveTo>
                  <a:cubicBezTo>
                    <a:pt x="2858" y="977"/>
                    <a:pt x="3001" y="1143"/>
                    <a:pt x="3001" y="1310"/>
                  </a:cubicBezTo>
                  <a:cubicBezTo>
                    <a:pt x="3001" y="1501"/>
                    <a:pt x="2858" y="1644"/>
                    <a:pt x="2691" y="1644"/>
                  </a:cubicBezTo>
                  <a:cubicBezTo>
                    <a:pt x="2501" y="1644"/>
                    <a:pt x="2358" y="1501"/>
                    <a:pt x="2358" y="1310"/>
                  </a:cubicBezTo>
                  <a:cubicBezTo>
                    <a:pt x="2358" y="1143"/>
                    <a:pt x="2501" y="977"/>
                    <a:pt x="2691" y="977"/>
                  </a:cubicBezTo>
                  <a:close/>
                  <a:moveTo>
                    <a:pt x="857" y="0"/>
                  </a:moveTo>
                  <a:cubicBezTo>
                    <a:pt x="381" y="0"/>
                    <a:pt x="0" y="381"/>
                    <a:pt x="0" y="858"/>
                  </a:cubicBezTo>
                  <a:lnTo>
                    <a:pt x="0" y="1096"/>
                  </a:lnTo>
                  <a:cubicBezTo>
                    <a:pt x="0" y="2215"/>
                    <a:pt x="905" y="3096"/>
                    <a:pt x="2000" y="3096"/>
                  </a:cubicBezTo>
                  <a:cubicBezTo>
                    <a:pt x="3096" y="3096"/>
                    <a:pt x="4001" y="2215"/>
                    <a:pt x="4001" y="1096"/>
                  </a:cubicBezTo>
                  <a:lnTo>
                    <a:pt x="4001" y="858"/>
                  </a:lnTo>
                  <a:cubicBezTo>
                    <a:pt x="3953" y="381"/>
                    <a:pt x="3596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58;p48">
              <a:extLst>
                <a:ext uri="{FF2B5EF4-FFF2-40B4-BE49-F238E27FC236}">
                  <a16:creationId xmlns:a16="http://schemas.microsoft.com/office/drawing/2014/main" id="{3A63E6C6-73E3-03E3-B87B-E9B277D9C087}"/>
                </a:ext>
              </a:extLst>
            </p:cNvPr>
            <p:cNvSpPr/>
            <p:nvPr/>
          </p:nvSpPr>
          <p:spPr>
            <a:xfrm>
              <a:off x="3971969" y="1725589"/>
              <a:ext cx="191124" cy="90838"/>
            </a:xfrm>
            <a:custGeom>
              <a:avLst/>
              <a:gdLst/>
              <a:ahLst/>
              <a:cxnLst/>
              <a:rect l="l" t="t" r="r" b="b"/>
              <a:pathLst>
                <a:path w="5765" h="2740" extrusionOk="0">
                  <a:moveTo>
                    <a:pt x="1358" y="1"/>
                  </a:moveTo>
                  <a:cubicBezTo>
                    <a:pt x="620" y="1"/>
                    <a:pt x="1" y="596"/>
                    <a:pt x="1" y="1358"/>
                  </a:cubicBezTo>
                  <a:cubicBezTo>
                    <a:pt x="1" y="2120"/>
                    <a:pt x="596" y="2740"/>
                    <a:pt x="1358" y="2740"/>
                  </a:cubicBezTo>
                  <a:lnTo>
                    <a:pt x="5764" y="2740"/>
                  </a:lnTo>
                  <a:cubicBezTo>
                    <a:pt x="4811" y="2120"/>
                    <a:pt x="4145" y="1120"/>
                    <a:pt x="3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59;p48">
              <a:extLst>
                <a:ext uri="{FF2B5EF4-FFF2-40B4-BE49-F238E27FC236}">
                  <a16:creationId xmlns:a16="http://schemas.microsoft.com/office/drawing/2014/main" id="{066101FF-04B3-C96E-B149-7F02D73E8504}"/>
                </a:ext>
              </a:extLst>
            </p:cNvPr>
            <p:cNvSpPr/>
            <p:nvPr/>
          </p:nvSpPr>
          <p:spPr>
            <a:xfrm>
              <a:off x="3999618" y="1631668"/>
              <a:ext cx="44259" cy="74228"/>
            </a:xfrm>
            <a:custGeom>
              <a:avLst/>
              <a:gdLst/>
              <a:ahLst/>
              <a:cxnLst/>
              <a:rect l="l" t="t" r="r" b="b"/>
              <a:pathLst>
                <a:path w="1335" h="2239" extrusionOk="0">
                  <a:moveTo>
                    <a:pt x="334" y="0"/>
                  </a:moveTo>
                  <a:cubicBezTo>
                    <a:pt x="143" y="0"/>
                    <a:pt x="0" y="143"/>
                    <a:pt x="0" y="333"/>
                  </a:cubicBezTo>
                  <a:lnTo>
                    <a:pt x="0" y="2239"/>
                  </a:lnTo>
                  <a:cubicBezTo>
                    <a:pt x="167" y="2167"/>
                    <a:pt x="358" y="2143"/>
                    <a:pt x="572" y="2143"/>
                  </a:cubicBezTo>
                  <a:lnTo>
                    <a:pt x="1334" y="2143"/>
                  </a:lnTo>
                  <a:lnTo>
                    <a:pt x="1334" y="1024"/>
                  </a:lnTo>
                  <a:cubicBezTo>
                    <a:pt x="1334" y="453"/>
                    <a:pt x="882" y="0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60;p48">
              <a:extLst>
                <a:ext uri="{FF2B5EF4-FFF2-40B4-BE49-F238E27FC236}">
                  <a16:creationId xmlns:a16="http://schemas.microsoft.com/office/drawing/2014/main" id="{BE7BFAD6-718F-A0C2-C675-C7A738840C9C}"/>
                </a:ext>
              </a:extLst>
            </p:cNvPr>
            <p:cNvSpPr/>
            <p:nvPr/>
          </p:nvSpPr>
          <p:spPr>
            <a:xfrm>
              <a:off x="4121188" y="1706659"/>
              <a:ext cx="91634" cy="65542"/>
            </a:xfrm>
            <a:custGeom>
              <a:avLst/>
              <a:gdLst/>
              <a:ahLst/>
              <a:cxnLst/>
              <a:rect l="l" t="t" r="r" b="b"/>
              <a:pathLst>
                <a:path w="2764" h="1977" extrusionOk="0">
                  <a:moveTo>
                    <a:pt x="1" y="0"/>
                  </a:moveTo>
                  <a:cubicBezTo>
                    <a:pt x="49" y="739"/>
                    <a:pt x="358" y="1429"/>
                    <a:pt x="787" y="1977"/>
                  </a:cubicBezTo>
                  <a:lnTo>
                    <a:pt x="27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61;p48">
              <a:extLst>
                <a:ext uri="{FF2B5EF4-FFF2-40B4-BE49-F238E27FC236}">
                  <a16:creationId xmlns:a16="http://schemas.microsoft.com/office/drawing/2014/main" id="{74009C93-BE19-8464-4CB3-8C0B9191E44E}"/>
                </a:ext>
              </a:extLst>
            </p:cNvPr>
            <p:cNvSpPr/>
            <p:nvPr/>
          </p:nvSpPr>
          <p:spPr>
            <a:xfrm>
              <a:off x="4119630" y="1600869"/>
              <a:ext cx="90042" cy="30036"/>
            </a:xfrm>
            <a:custGeom>
              <a:avLst/>
              <a:gdLst/>
              <a:ahLst/>
              <a:cxnLst/>
              <a:rect l="l" t="t" r="r" b="b"/>
              <a:pathLst>
                <a:path w="2716" h="906" extrusionOk="0">
                  <a:moveTo>
                    <a:pt x="0" y="0"/>
                  </a:moveTo>
                  <a:lnTo>
                    <a:pt x="0" y="905"/>
                  </a:lnTo>
                  <a:lnTo>
                    <a:pt x="2715" y="905"/>
                  </a:lnTo>
                  <a:lnTo>
                    <a:pt x="27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62;p48">
              <a:extLst>
                <a:ext uri="{FF2B5EF4-FFF2-40B4-BE49-F238E27FC236}">
                  <a16:creationId xmlns:a16="http://schemas.microsoft.com/office/drawing/2014/main" id="{957B3915-0F1B-F156-C32E-6DC3DC03C69B}"/>
                </a:ext>
              </a:extLst>
            </p:cNvPr>
            <p:cNvSpPr/>
            <p:nvPr/>
          </p:nvSpPr>
          <p:spPr>
            <a:xfrm>
              <a:off x="4163060" y="1722439"/>
              <a:ext cx="65542" cy="91634"/>
            </a:xfrm>
            <a:custGeom>
              <a:avLst/>
              <a:gdLst/>
              <a:ahLst/>
              <a:cxnLst/>
              <a:rect l="l" t="t" r="r" b="b"/>
              <a:pathLst>
                <a:path w="1977" h="2764" extrusionOk="0">
                  <a:moveTo>
                    <a:pt x="1977" y="1"/>
                  </a:moveTo>
                  <a:lnTo>
                    <a:pt x="0" y="1977"/>
                  </a:lnTo>
                  <a:cubicBezTo>
                    <a:pt x="548" y="2406"/>
                    <a:pt x="1238" y="2716"/>
                    <a:pt x="1977" y="2763"/>
                  </a:cubicBezTo>
                  <a:lnTo>
                    <a:pt x="19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63;p48">
              <a:extLst>
                <a:ext uri="{FF2B5EF4-FFF2-40B4-BE49-F238E27FC236}">
                  <a16:creationId xmlns:a16="http://schemas.microsoft.com/office/drawing/2014/main" id="{7839414F-D67B-1BBE-F42C-3F6C69CE9D28}"/>
                </a:ext>
              </a:extLst>
            </p:cNvPr>
            <p:cNvSpPr/>
            <p:nvPr/>
          </p:nvSpPr>
          <p:spPr>
            <a:xfrm>
              <a:off x="4119630" y="1653747"/>
              <a:ext cx="90042" cy="29241"/>
            </a:xfrm>
            <a:custGeom>
              <a:avLst/>
              <a:gdLst/>
              <a:ahLst/>
              <a:cxnLst/>
              <a:rect l="l" t="t" r="r" b="b"/>
              <a:pathLst>
                <a:path w="2716" h="882" extrusionOk="0">
                  <a:moveTo>
                    <a:pt x="0" y="1"/>
                  </a:moveTo>
                  <a:lnTo>
                    <a:pt x="0" y="882"/>
                  </a:lnTo>
                  <a:lnTo>
                    <a:pt x="2715" y="882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4;p48">
              <a:extLst>
                <a:ext uri="{FF2B5EF4-FFF2-40B4-BE49-F238E27FC236}">
                  <a16:creationId xmlns:a16="http://schemas.microsoft.com/office/drawing/2014/main" id="{1B95EDAD-56A3-2B4C-DE2A-6FDCE296901E}"/>
                </a:ext>
              </a:extLst>
            </p:cNvPr>
            <p:cNvSpPr/>
            <p:nvPr/>
          </p:nvSpPr>
          <p:spPr>
            <a:xfrm>
              <a:off x="4304356" y="1725589"/>
              <a:ext cx="53740" cy="90042"/>
            </a:xfrm>
            <a:custGeom>
              <a:avLst/>
              <a:gdLst/>
              <a:ahLst/>
              <a:cxnLst/>
              <a:rect l="l" t="t" r="r" b="b"/>
              <a:pathLst>
                <a:path w="1621" h="2716" extrusionOk="0">
                  <a:moveTo>
                    <a:pt x="1" y="1"/>
                  </a:moveTo>
                  <a:lnTo>
                    <a:pt x="1" y="2716"/>
                  </a:lnTo>
                  <a:lnTo>
                    <a:pt x="239" y="2716"/>
                  </a:lnTo>
                  <a:cubicBezTo>
                    <a:pt x="977" y="2716"/>
                    <a:pt x="1620" y="2120"/>
                    <a:pt x="1620" y="1335"/>
                  </a:cubicBezTo>
                  <a:cubicBezTo>
                    <a:pt x="1620" y="596"/>
                    <a:pt x="977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65;p48">
              <a:extLst>
                <a:ext uri="{FF2B5EF4-FFF2-40B4-BE49-F238E27FC236}">
                  <a16:creationId xmlns:a16="http://schemas.microsoft.com/office/drawing/2014/main" id="{05259B77-7B53-099C-2E5C-79A995B75357}"/>
                </a:ext>
              </a:extLst>
            </p:cNvPr>
            <p:cNvSpPr/>
            <p:nvPr/>
          </p:nvSpPr>
          <p:spPr>
            <a:xfrm>
              <a:off x="4251477" y="1725589"/>
              <a:ext cx="29241" cy="90042"/>
            </a:xfrm>
            <a:custGeom>
              <a:avLst/>
              <a:gdLst/>
              <a:ahLst/>
              <a:cxnLst/>
              <a:rect l="l" t="t" r="r" b="b"/>
              <a:pathLst>
                <a:path w="882" h="2716" extrusionOk="0">
                  <a:moveTo>
                    <a:pt x="0" y="1"/>
                  </a:moveTo>
                  <a:lnTo>
                    <a:pt x="0" y="2716"/>
                  </a:lnTo>
                  <a:lnTo>
                    <a:pt x="881" y="2716"/>
                  </a:lnTo>
                  <a:lnTo>
                    <a:pt x="8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66;p48">
              <a:extLst>
                <a:ext uri="{FF2B5EF4-FFF2-40B4-BE49-F238E27FC236}">
                  <a16:creationId xmlns:a16="http://schemas.microsoft.com/office/drawing/2014/main" id="{2A50F1D2-C24A-7D10-D739-5D269C2B3D8E}"/>
                </a:ext>
              </a:extLst>
            </p:cNvPr>
            <p:cNvSpPr/>
            <p:nvPr/>
          </p:nvSpPr>
          <p:spPr>
            <a:xfrm>
              <a:off x="4119630" y="1541659"/>
              <a:ext cx="90042" cy="36335"/>
            </a:xfrm>
            <a:custGeom>
              <a:avLst/>
              <a:gdLst/>
              <a:ahLst/>
              <a:cxnLst/>
              <a:rect l="l" t="t" r="r" b="b"/>
              <a:pathLst>
                <a:path w="2716" h="1096" extrusionOk="0">
                  <a:moveTo>
                    <a:pt x="0" y="0"/>
                  </a:moveTo>
                  <a:lnTo>
                    <a:pt x="0" y="1096"/>
                  </a:lnTo>
                  <a:lnTo>
                    <a:pt x="2715" y="1096"/>
                  </a:lnTo>
                  <a:lnTo>
                    <a:pt x="2715" y="0"/>
                  </a:lnTo>
                  <a:cubicBezTo>
                    <a:pt x="2334" y="238"/>
                    <a:pt x="1858" y="405"/>
                    <a:pt x="1358" y="405"/>
                  </a:cubicBezTo>
                  <a:cubicBezTo>
                    <a:pt x="834" y="405"/>
                    <a:pt x="405" y="238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305;p34">
            <a:extLst>
              <a:ext uri="{FF2B5EF4-FFF2-40B4-BE49-F238E27FC236}">
                <a16:creationId xmlns:a16="http://schemas.microsoft.com/office/drawing/2014/main" id="{30D0C86A-DA6B-B4B1-3A72-FA38BD278EF6}"/>
              </a:ext>
            </a:extLst>
          </p:cNvPr>
          <p:cNvSpPr txBox="1">
            <a:spLocks/>
          </p:cNvSpPr>
          <p:nvPr/>
        </p:nvSpPr>
        <p:spPr>
          <a:xfrm>
            <a:off x="5770944" y="3333397"/>
            <a:ext cx="2175300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indent="0"/>
            <a:r>
              <a:rPr lang="en-US" sz="2400" dirty="0"/>
              <a:t>Ancient China</a:t>
            </a:r>
          </a:p>
        </p:txBody>
      </p:sp>
      <p:sp>
        <p:nvSpPr>
          <p:cNvPr id="22" name="Google Shape;309;p34">
            <a:extLst>
              <a:ext uri="{FF2B5EF4-FFF2-40B4-BE49-F238E27FC236}">
                <a16:creationId xmlns:a16="http://schemas.microsoft.com/office/drawing/2014/main" id="{5B72166D-B841-7320-B106-7897D1BA6D9B}"/>
              </a:ext>
            </a:extLst>
          </p:cNvPr>
          <p:cNvSpPr txBox="1">
            <a:spLocks/>
          </p:cNvSpPr>
          <p:nvPr/>
        </p:nvSpPr>
        <p:spPr>
          <a:xfrm>
            <a:off x="5820638" y="3580387"/>
            <a:ext cx="2187251" cy="8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en-US" sz="1300" dirty="0"/>
              <a:t>These ritual cauldrons were made from an alloy containing copper, tin, and lead</a:t>
            </a:r>
          </a:p>
        </p:txBody>
      </p:sp>
      <p:grpSp>
        <p:nvGrpSpPr>
          <p:cNvPr id="36" name="Google Shape;897;p48">
            <a:extLst>
              <a:ext uri="{FF2B5EF4-FFF2-40B4-BE49-F238E27FC236}">
                <a16:creationId xmlns:a16="http://schemas.microsoft.com/office/drawing/2014/main" id="{9942B4DB-4DEB-B25A-F912-B8D3539DB878}"/>
              </a:ext>
            </a:extLst>
          </p:cNvPr>
          <p:cNvGrpSpPr/>
          <p:nvPr/>
        </p:nvGrpSpPr>
        <p:grpSpPr>
          <a:xfrm>
            <a:off x="5390386" y="3241071"/>
            <a:ext cx="380558" cy="385298"/>
            <a:chOff x="7226351" y="1430332"/>
            <a:chExt cx="380558" cy="385298"/>
          </a:xfrm>
        </p:grpSpPr>
        <p:sp>
          <p:nvSpPr>
            <p:cNvPr id="37" name="Google Shape;898;p48">
              <a:extLst>
                <a:ext uri="{FF2B5EF4-FFF2-40B4-BE49-F238E27FC236}">
                  <a16:creationId xmlns:a16="http://schemas.microsoft.com/office/drawing/2014/main" id="{848E4DE3-1165-32DE-8308-48D610EFC9FE}"/>
                </a:ext>
              </a:extLst>
            </p:cNvPr>
            <p:cNvSpPr/>
            <p:nvPr/>
          </p:nvSpPr>
          <p:spPr>
            <a:xfrm>
              <a:off x="7465579" y="1513214"/>
              <a:ext cx="45021" cy="97932"/>
            </a:xfrm>
            <a:custGeom>
              <a:avLst/>
              <a:gdLst/>
              <a:ahLst/>
              <a:cxnLst/>
              <a:rect l="l" t="t" r="r" b="b"/>
              <a:pathLst>
                <a:path w="1358" h="2954" extrusionOk="0">
                  <a:moveTo>
                    <a:pt x="0" y="1"/>
                  </a:moveTo>
                  <a:lnTo>
                    <a:pt x="0" y="2263"/>
                  </a:lnTo>
                  <a:cubicBezTo>
                    <a:pt x="0" y="2644"/>
                    <a:pt x="333" y="2954"/>
                    <a:pt x="691" y="2954"/>
                  </a:cubicBezTo>
                  <a:cubicBezTo>
                    <a:pt x="1072" y="2954"/>
                    <a:pt x="1357" y="2644"/>
                    <a:pt x="1357" y="2263"/>
                  </a:cubicBezTo>
                  <a:lnTo>
                    <a:pt x="13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99;p48">
              <a:extLst>
                <a:ext uri="{FF2B5EF4-FFF2-40B4-BE49-F238E27FC236}">
                  <a16:creationId xmlns:a16="http://schemas.microsoft.com/office/drawing/2014/main" id="{E47405AC-7C51-C633-9BAA-8209903A925F}"/>
                </a:ext>
              </a:extLst>
            </p:cNvPr>
            <p:cNvSpPr/>
            <p:nvPr/>
          </p:nvSpPr>
          <p:spPr>
            <a:xfrm>
              <a:off x="7263448" y="1512451"/>
              <a:ext cx="180051" cy="45021"/>
            </a:xfrm>
            <a:custGeom>
              <a:avLst/>
              <a:gdLst/>
              <a:ahLst/>
              <a:cxnLst/>
              <a:rect l="l" t="t" r="r" b="b"/>
              <a:pathLst>
                <a:path w="5431" h="1358" extrusionOk="0">
                  <a:moveTo>
                    <a:pt x="667" y="0"/>
                  </a:moveTo>
                  <a:cubicBezTo>
                    <a:pt x="286" y="0"/>
                    <a:pt x="1" y="286"/>
                    <a:pt x="1" y="691"/>
                  </a:cubicBezTo>
                  <a:cubicBezTo>
                    <a:pt x="1" y="1072"/>
                    <a:pt x="286" y="1357"/>
                    <a:pt x="667" y="1357"/>
                  </a:cubicBezTo>
                  <a:lnTo>
                    <a:pt x="5430" y="1357"/>
                  </a:lnTo>
                  <a:lnTo>
                    <a:pt x="54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00;p48">
              <a:extLst>
                <a:ext uri="{FF2B5EF4-FFF2-40B4-BE49-F238E27FC236}">
                  <a16:creationId xmlns:a16="http://schemas.microsoft.com/office/drawing/2014/main" id="{AB2A027C-F2E2-498C-3C83-5865B1E8ABF4}"/>
                </a:ext>
              </a:extLst>
            </p:cNvPr>
            <p:cNvSpPr/>
            <p:nvPr/>
          </p:nvSpPr>
          <p:spPr>
            <a:xfrm>
              <a:off x="7533475" y="1513214"/>
              <a:ext cx="37926" cy="45054"/>
            </a:xfrm>
            <a:custGeom>
              <a:avLst/>
              <a:gdLst/>
              <a:ahLst/>
              <a:cxnLst/>
              <a:rect l="l" t="t" r="r" b="b"/>
              <a:pathLst>
                <a:path w="1144" h="1359" extrusionOk="0">
                  <a:moveTo>
                    <a:pt x="0" y="1"/>
                  </a:moveTo>
                  <a:lnTo>
                    <a:pt x="0" y="1358"/>
                  </a:lnTo>
                  <a:lnTo>
                    <a:pt x="453" y="1358"/>
                  </a:lnTo>
                  <a:cubicBezTo>
                    <a:pt x="834" y="1334"/>
                    <a:pt x="1143" y="1049"/>
                    <a:pt x="1143" y="692"/>
                  </a:cubicBezTo>
                  <a:cubicBezTo>
                    <a:pt x="1143" y="310"/>
                    <a:pt x="834" y="1"/>
                    <a:pt x="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01;p48">
              <a:extLst>
                <a:ext uri="{FF2B5EF4-FFF2-40B4-BE49-F238E27FC236}">
                  <a16:creationId xmlns:a16="http://schemas.microsoft.com/office/drawing/2014/main" id="{96831CFC-AC64-C10A-836A-61396F620DB0}"/>
                </a:ext>
              </a:extLst>
            </p:cNvPr>
            <p:cNvSpPr/>
            <p:nvPr/>
          </p:nvSpPr>
          <p:spPr>
            <a:xfrm>
              <a:off x="7406336" y="1619036"/>
              <a:ext cx="21350" cy="21317"/>
            </a:xfrm>
            <a:custGeom>
              <a:avLst/>
              <a:gdLst/>
              <a:ahLst/>
              <a:cxnLst/>
              <a:rect l="l" t="t" r="r" b="b"/>
              <a:pathLst>
                <a:path w="644" h="643" extrusionOk="0">
                  <a:moveTo>
                    <a:pt x="334" y="0"/>
                  </a:moveTo>
                  <a:cubicBezTo>
                    <a:pt x="144" y="0"/>
                    <a:pt x="1" y="143"/>
                    <a:pt x="1" y="333"/>
                  </a:cubicBezTo>
                  <a:cubicBezTo>
                    <a:pt x="1" y="500"/>
                    <a:pt x="144" y="643"/>
                    <a:pt x="334" y="643"/>
                  </a:cubicBezTo>
                  <a:cubicBezTo>
                    <a:pt x="501" y="643"/>
                    <a:pt x="644" y="500"/>
                    <a:pt x="644" y="333"/>
                  </a:cubicBezTo>
                  <a:cubicBezTo>
                    <a:pt x="644" y="143"/>
                    <a:pt x="501" y="0"/>
                    <a:pt x="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02;p48">
              <a:extLst>
                <a:ext uri="{FF2B5EF4-FFF2-40B4-BE49-F238E27FC236}">
                  <a16:creationId xmlns:a16="http://schemas.microsoft.com/office/drawing/2014/main" id="{DC9FAA4C-947E-AEEF-381B-DCDCA816DAD9}"/>
                </a:ext>
              </a:extLst>
            </p:cNvPr>
            <p:cNvSpPr/>
            <p:nvPr/>
          </p:nvSpPr>
          <p:spPr>
            <a:xfrm>
              <a:off x="7318714" y="1430332"/>
              <a:ext cx="45021" cy="60039"/>
            </a:xfrm>
            <a:custGeom>
              <a:avLst/>
              <a:gdLst/>
              <a:ahLst/>
              <a:cxnLst/>
              <a:rect l="l" t="t" r="r" b="b"/>
              <a:pathLst>
                <a:path w="1358" h="1811" extrusionOk="0">
                  <a:moveTo>
                    <a:pt x="667" y="0"/>
                  </a:moveTo>
                  <a:cubicBezTo>
                    <a:pt x="286" y="0"/>
                    <a:pt x="1" y="286"/>
                    <a:pt x="1" y="691"/>
                  </a:cubicBezTo>
                  <a:lnTo>
                    <a:pt x="1" y="1810"/>
                  </a:lnTo>
                  <a:lnTo>
                    <a:pt x="1358" y="1810"/>
                  </a:lnTo>
                  <a:lnTo>
                    <a:pt x="1358" y="691"/>
                  </a:lnTo>
                  <a:cubicBezTo>
                    <a:pt x="1358" y="286"/>
                    <a:pt x="1072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03;p48">
              <a:extLst>
                <a:ext uri="{FF2B5EF4-FFF2-40B4-BE49-F238E27FC236}">
                  <a16:creationId xmlns:a16="http://schemas.microsoft.com/office/drawing/2014/main" id="{9E0453F9-8D44-4B78-A364-98E70560A155}"/>
                </a:ext>
              </a:extLst>
            </p:cNvPr>
            <p:cNvSpPr/>
            <p:nvPr/>
          </p:nvSpPr>
          <p:spPr>
            <a:xfrm>
              <a:off x="7417409" y="1430332"/>
              <a:ext cx="45021" cy="45817"/>
            </a:xfrm>
            <a:custGeom>
              <a:avLst/>
              <a:gdLst/>
              <a:ahLst/>
              <a:cxnLst/>
              <a:rect l="l" t="t" r="r" b="b"/>
              <a:pathLst>
                <a:path w="1358" h="1382" extrusionOk="0">
                  <a:moveTo>
                    <a:pt x="667" y="0"/>
                  </a:moveTo>
                  <a:cubicBezTo>
                    <a:pt x="286" y="0"/>
                    <a:pt x="0" y="286"/>
                    <a:pt x="0" y="691"/>
                  </a:cubicBezTo>
                  <a:cubicBezTo>
                    <a:pt x="0" y="1072"/>
                    <a:pt x="286" y="1382"/>
                    <a:pt x="667" y="1382"/>
                  </a:cubicBezTo>
                  <a:cubicBezTo>
                    <a:pt x="1072" y="1382"/>
                    <a:pt x="1358" y="1072"/>
                    <a:pt x="1358" y="691"/>
                  </a:cubicBezTo>
                  <a:cubicBezTo>
                    <a:pt x="1358" y="310"/>
                    <a:pt x="1024" y="0"/>
                    <a:pt x="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04;p48">
              <a:extLst>
                <a:ext uri="{FF2B5EF4-FFF2-40B4-BE49-F238E27FC236}">
                  <a16:creationId xmlns:a16="http://schemas.microsoft.com/office/drawing/2014/main" id="{2B17FAE2-464E-6C58-119D-88392DB1DDB2}"/>
                </a:ext>
              </a:extLst>
            </p:cNvPr>
            <p:cNvSpPr/>
            <p:nvPr/>
          </p:nvSpPr>
          <p:spPr>
            <a:xfrm>
              <a:off x="7504235" y="1461131"/>
              <a:ext cx="21350" cy="2135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11" y="0"/>
                  </a:moveTo>
                  <a:cubicBezTo>
                    <a:pt x="144" y="0"/>
                    <a:pt x="1" y="143"/>
                    <a:pt x="1" y="334"/>
                  </a:cubicBezTo>
                  <a:cubicBezTo>
                    <a:pt x="1" y="500"/>
                    <a:pt x="144" y="643"/>
                    <a:pt x="311" y="643"/>
                  </a:cubicBezTo>
                  <a:cubicBezTo>
                    <a:pt x="501" y="643"/>
                    <a:pt x="644" y="500"/>
                    <a:pt x="644" y="334"/>
                  </a:cubicBezTo>
                  <a:cubicBezTo>
                    <a:pt x="644" y="143"/>
                    <a:pt x="501" y="0"/>
                    <a:pt x="3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05;p48">
              <a:extLst>
                <a:ext uri="{FF2B5EF4-FFF2-40B4-BE49-F238E27FC236}">
                  <a16:creationId xmlns:a16="http://schemas.microsoft.com/office/drawing/2014/main" id="{DC08F2CD-89BF-FB87-5358-1F05107A7B6F}"/>
                </a:ext>
              </a:extLst>
            </p:cNvPr>
            <p:cNvSpPr/>
            <p:nvPr/>
          </p:nvSpPr>
          <p:spPr>
            <a:xfrm>
              <a:off x="7372387" y="1649802"/>
              <a:ext cx="90838" cy="81356"/>
            </a:xfrm>
            <a:custGeom>
              <a:avLst/>
              <a:gdLst/>
              <a:ahLst/>
              <a:cxnLst/>
              <a:rect l="l" t="t" r="r" b="b"/>
              <a:pathLst>
                <a:path w="2740" h="2454" extrusionOk="0">
                  <a:moveTo>
                    <a:pt x="549" y="1"/>
                  </a:moveTo>
                  <a:cubicBezTo>
                    <a:pt x="215" y="263"/>
                    <a:pt x="1" y="644"/>
                    <a:pt x="1" y="1096"/>
                  </a:cubicBezTo>
                  <a:cubicBezTo>
                    <a:pt x="1" y="1834"/>
                    <a:pt x="644" y="2454"/>
                    <a:pt x="1382" y="2454"/>
                  </a:cubicBezTo>
                  <a:cubicBezTo>
                    <a:pt x="2120" y="2454"/>
                    <a:pt x="2740" y="1834"/>
                    <a:pt x="2740" y="1096"/>
                  </a:cubicBezTo>
                  <a:cubicBezTo>
                    <a:pt x="2716" y="644"/>
                    <a:pt x="2501" y="263"/>
                    <a:pt x="2144" y="1"/>
                  </a:cubicBezTo>
                  <a:cubicBezTo>
                    <a:pt x="1978" y="239"/>
                    <a:pt x="1668" y="406"/>
                    <a:pt x="1358" y="406"/>
                  </a:cubicBezTo>
                  <a:cubicBezTo>
                    <a:pt x="1025" y="406"/>
                    <a:pt x="715" y="263"/>
                    <a:pt x="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06;p48">
              <a:extLst>
                <a:ext uri="{FF2B5EF4-FFF2-40B4-BE49-F238E27FC236}">
                  <a16:creationId xmlns:a16="http://schemas.microsoft.com/office/drawing/2014/main" id="{2FBBF6AA-430C-70D2-FF02-961633C7AD31}"/>
                </a:ext>
              </a:extLst>
            </p:cNvPr>
            <p:cNvSpPr/>
            <p:nvPr/>
          </p:nvSpPr>
          <p:spPr>
            <a:xfrm>
              <a:off x="7555555" y="1778500"/>
              <a:ext cx="39518" cy="37131"/>
            </a:xfrm>
            <a:custGeom>
              <a:avLst/>
              <a:gdLst/>
              <a:ahLst/>
              <a:cxnLst/>
              <a:rect l="l" t="t" r="r" b="b"/>
              <a:pathLst>
                <a:path w="1192" h="1120" extrusionOk="0">
                  <a:moveTo>
                    <a:pt x="1025" y="1"/>
                  </a:moveTo>
                  <a:cubicBezTo>
                    <a:pt x="906" y="120"/>
                    <a:pt x="787" y="239"/>
                    <a:pt x="644" y="334"/>
                  </a:cubicBezTo>
                  <a:cubicBezTo>
                    <a:pt x="430" y="477"/>
                    <a:pt x="191" y="644"/>
                    <a:pt x="1" y="715"/>
                  </a:cubicBezTo>
                  <a:lnTo>
                    <a:pt x="72" y="953"/>
                  </a:lnTo>
                  <a:cubicBezTo>
                    <a:pt x="120" y="1048"/>
                    <a:pt x="191" y="1120"/>
                    <a:pt x="287" y="1120"/>
                  </a:cubicBezTo>
                  <a:lnTo>
                    <a:pt x="953" y="1120"/>
                  </a:lnTo>
                  <a:cubicBezTo>
                    <a:pt x="1096" y="1120"/>
                    <a:pt x="1192" y="1001"/>
                    <a:pt x="1192" y="834"/>
                  </a:cubicBezTo>
                  <a:lnTo>
                    <a:pt x="10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07;p48">
              <a:extLst>
                <a:ext uri="{FF2B5EF4-FFF2-40B4-BE49-F238E27FC236}">
                  <a16:creationId xmlns:a16="http://schemas.microsoft.com/office/drawing/2014/main" id="{446DEA25-D93D-9A13-6AA6-ED64F33AFB7E}"/>
                </a:ext>
              </a:extLst>
            </p:cNvPr>
            <p:cNvSpPr/>
            <p:nvPr/>
          </p:nvSpPr>
          <p:spPr>
            <a:xfrm>
              <a:off x="7238186" y="1778500"/>
              <a:ext cx="41076" cy="37131"/>
            </a:xfrm>
            <a:custGeom>
              <a:avLst/>
              <a:gdLst/>
              <a:ahLst/>
              <a:cxnLst/>
              <a:rect l="l" t="t" r="r" b="b"/>
              <a:pathLst>
                <a:path w="1239" h="1120" extrusionOk="0">
                  <a:moveTo>
                    <a:pt x="191" y="1"/>
                  </a:moveTo>
                  <a:lnTo>
                    <a:pt x="48" y="834"/>
                  </a:lnTo>
                  <a:cubicBezTo>
                    <a:pt x="0" y="1001"/>
                    <a:pt x="120" y="1120"/>
                    <a:pt x="286" y="1120"/>
                  </a:cubicBezTo>
                  <a:lnTo>
                    <a:pt x="929" y="1120"/>
                  </a:lnTo>
                  <a:cubicBezTo>
                    <a:pt x="1024" y="1120"/>
                    <a:pt x="1120" y="1048"/>
                    <a:pt x="1144" y="953"/>
                  </a:cubicBezTo>
                  <a:lnTo>
                    <a:pt x="1239" y="715"/>
                  </a:lnTo>
                  <a:cubicBezTo>
                    <a:pt x="1001" y="596"/>
                    <a:pt x="786" y="477"/>
                    <a:pt x="572" y="334"/>
                  </a:cubicBezTo>
                  <a:cubicBezTo>
                    <a:pt x="429" y="239"/>
                    <a:pt x="310" y="120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08;p48">
              <a:extLst>
                <a:ext uri="{FF2B5EF4-FFF2-40B4-BE49-F238E27FC236}">
                  <a16:creationId xmlns:a16="http://schemas.microsoft.com/office/drawing/2014/main" id="{1896F976-1A9C-8A39-EA2D-202BCBE5E638}"/>
                </a:ext>
              </a:extLst>
            </p:cNvPr>
            <p:cNvSpPr/>
            <p:nvPr/>
          </p:nvSpPr>
          <p:spPr>
            <a:xfrm>
              <a:off x="7226351" y="1580348"/>
              <a:ext cx="380558" cy="211612"/>
            </a:xfrm>
            <a:custGeom>
              <a:avLst/>
              <a:gdLst/>
              <a:ahLst/>
              <a:cxnLst/>
              <a:rect l="l" t="t" r="r" b="b"/>
              <a:pathLst>
                <a:path w="11479" h="6383" extrusionOk="0">
                  <a:moveTo>
                    <a:pt x="5716" y="476"/>
                  </a:moveTo>
                  <a:cubicBezTo>
                    <a:pt x="6263" y="476"/>
                    <a:pt x="6692" y="905"/>
                    <a:pt x="6740" y="1429"/>
                  </a:cubicBezTo>
                  <a:cubicBezTo>
                    <a:pt x="7359" y="1786"/>
                    <a:pt x="7740" y="2477"/>
                    <a:pt x="7740" y="3191"/>
                  </a:cubicBezTo>
                  <a:cubicBezTo>
                    <a:pt x="7788" y="4311"/>
                    <a:pt x="6883" y="5239"/>
                    <a:pt x="5763" y="5239"/>
                  </a:cubicBezTo>
                  <a:cubicBezTo>
                    <a:pt x="4620" y="5239"/>
                    <a:pt x="3691" y="4311"/>
                    <a:pt x="3691" y="3191"/>
                  </a:cubicBezTo>
                  <a:cubicBezTo>
                    <a:pt x="3691" y="2453"/>
                    <a:pt x="4096" y="1786"/>
                    <a:pt x="4716" y="1429"/>
                  </a:cubicBezTo>
                  <a:cubicBezTo>
                    <a:pt x="4739" y="881"/>
                    <a:pt x="5192" y="476"/>
                    <a:pt x="5716" y="476"/>
                  </a:cubicBezTo>
                  <a:close/>
                  <a:moveTo>
                    <a:pt x="1739" y="0"/>
                  </a:moveTo>
                  <a:cubicBezTo>
                    <a:pt x="1643" y="357"/>
                    <a:pt x="1477" y="667"/>
                    <a:pt x="1191" y="905"/>
                  </a:cubicBezTo>
                  <a:cubicBezTo>
                    <a:pt x="667" y="1334"/>
                    <a:pt x="310" y="1905"/>
                    <a:pt x="167" y="2524"/>
                  </a:cubicBezTo>
                  <a:cubicBezTo>
                    <a:pt x="0" y="3120"/>
                    <a:pt x="48" y="3763"/>
                    <a:pt x="238" y="4311"/>
                  </a:cubicBezTo>
                  <a:cubicBezTo>
                    <a:pt x="453" y="4906"/>
                    <a:pt x="810" y="5382"/>
                    <a:pt x="1310" y="5787"/>
                  </a:cubicBezTo>
                  <a:cubicBezTo>
                    <a:pt x="1858" y="6168"/>
                    <a:pt x="2477" y="6382"/>
                    <a:pt x="3168" y="6382"/>
                  </a:cubicBezTo>
                  <a:lnTo>
                    <a:pt x="8312" y="6382"/>
                  </a:lnTo>
                  <a:cubicBezTo>
                    <a:pt x="9002" y="6382"/>
                    <a:pt x="9621" y="6168"/>
                    <a:pt x="10169" y="5787"/>
                  </a:cubicBezTo>
                  <a:cubicBezTo>
                    <a:pt x="10645" y="5430"/>
                    <a:pt x="11026" y="4906"/>
                    <a:pt x="11241" y="4311"/>
                  </a:cubicBezTo>
                  <a:cubicBezTo>
                    <a:pt x="11431" y="3715"/>
                    <a:pt x="11479" y="3120"/>
                    <a:pt x="11312" y="2524"/>
                  </a:cubicBezTo>
                  <a:cubicBezTo>
                    <a:pt x="11169" y="1905"/>
                    <a:pt x="10812" y="1334"/>
                    <a:pt x="10288" y="905"/>
                  </a:cubicBezTo>
                  <a:cubicBezTo>
                    <a:pt x="10002" y="667"/>
                    <a:pt x="9812" y="357"/>
                    <a:pt x="9740" y="0"/>
                  </a:cubicBezTo>
                  <a:lnTo>
                    <a:pt x="9264" y="0"/>
                  </a:lnTo>
                  <a:lnTo>
                    <a:pt x="9264" y="238"/>
                  </a:lnTo>
                  <a:cubicBezTo>
                    <a:pt x="9264" y="977"/>
                    <a:pt x="8645" y="1619"/>
                    <a:pt x="7907" y="1619"/>
                  </a:cubicBezTo>
                  <a:cubicBezTo>
                    <a:pt x="7145" y="1619"/>
                    <a:pt x="6525" y="977"/>
                    <a:pt x="6525" y="238"/>
                  </a:cubicBezTo>
                  <a:lnTo>
                    <a:pt x="6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43"/>
          <p:cNvSpPr txBox="1">
            <a:spLocks noGrp="1"/>
          </p:cNvSpPr>
          <p:nvPr>
            <p:ph type="title"/>
          </p:nvPr>
        </p:nvSpPr>
        <p:spPr>
          <a:xfrm>
            <a:off x="720000" y="3428785"/>
            <a:ext cx="3324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ANCIENT ROME</a:t>
            </a:r>
            <a:endParaRPr dirty="0"/>
          </a:p>
        </p:txBody>
      </p:sp>
      <p:sp>
        <p:nvSpPr>
          <p:cNvPr id="520" name="Google Shape;520;p43"/>
          <p:cNvSpPr txBox="1">
            <a:spLocks noGrp="1"/>
          </p:cNvSpPr>
          <p:nvPr>
            <p:ph type="subTitle" idx="1"/>
          </p:nvPr>
        </p:nvSpPr>
        <p:spPr>
          <a:xfrm>
            <a:off x="720000" y="3904689"/>
            <a:ext cx="3324300" cy="7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At its peak, the Roman civilization was producing 60,000 to 80,000 tons of lead per year</a:t>
            </a:r>
            <a:endParaRPr sz="1300" dirty="0"/>
          </a:p>
        </p:txBody>
      </p:sp>
      <p:pic>
        <p:nvPicPr>
          <p:cNvPr id="521" name="Google Shape;521;p43"/>
          <p:cNvPicPr preferRelativeResize="0">
            <a:picLocks noGrp="1"/>
          </p:cNvPicPr>
          <p:nvPr>
            <p:ph type="pic" idx="2"/>
          </p:nvPr>
        </p:nvPicPr>
        <p:blipFill>
          <a:blip r:embed="rId3"/>
          <a:srcRect t="6067" b="6067"/>
          <a:stretch/>
        </p:blipFill>
        <p:spPr>
          <a:xfrm>
            <a:off x="5337225" y="535000"/>
            <a:ext cx="3091677" cy="4073498"/>
          </a:xfrm>
          <a:prstGeom prst="rect">
            <a:avLst/>
          </a:prstGeom>
        </p:spPr>
      </p:pic>
      <p:pic>
        <p:nvPicPr>
          <p:cNvPr id="522" name="Google Shape;522;p43"/>
          <p:cNvPicPr preferRelativeResize="0">
            <a:picLocks noGrp="1"/>
          </p:cNvPicPr>
          <p:nvPr>
            <p:ph type="pic" idx="3"/>
          </p:nvPr>
        </p:nvPicPr>
        <p:blipFill>
          <a:blip r:embed="rId4"/>
          <a:srcRect t="5144" b="5144"/>
          <a:stretch/>
        </p:blipFill>
        <p:spPr>
          <a:xfrm flipH="1">
            <a:off x="720000" y="535000"/>
            <a:ext cx="4433024" cy="26446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4"/>
          <p:cNvSpPr txBox="1">
            <a:spLocks noGrp="1"/>
          </p:cNvSpPr>
          <p:nvPr>
            <p:ph type="subTitle" idx="4"/>
          </p:nvPr>
        </p:nvSpPr>
        <p:spPr>
          <a:xfrm>
            <a:off x="1624789" y="3324449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Lead Paint</a:t>
            </a:r>
            <a:endParaRPr sz="2400" dirty="0"/>
          </a:p>
        </p:txBody>
      </p:sp>
      <p:sp>
        <p:nvSpPr>
          <p:cNvPr id="308" name="Google Shape;30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MODERN SOURCES OF LEAD</a:t>
            </a:r>
            <a:endParaRPr dirty="0"/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1"/>
          </p:nvPr>
        </p:nvSpPr>
        <p:spPr>
          <a:xfrm>
            <a:off x="1674484" y="3571439"/>
            <a:ext cx="2351168" cy="868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Lead additives accelerate drying and increases durability</a:t>
            </a:r>
            <a:endParaRPr sz="1300" dirty="0"/>
          </a:p>
        </p:txBody>
      </p:sp>
      <p:grpSp>
        <p:nvGrpSpPr>
          <p:cNvPr id="323" name="Google Shape;323;p34"/>
          <p:cNvGrpSpPr/>
          <p:nvPr/>
        </p:nvGrpSpPr>
        <p:grpSpPr>
          <a:xfrm>
            <a:off x="7701446" y="2058913"/>
            <a:ext cx="384536" cy="384536"/>
            <a:chOff x="6411562" y="3292774"/>
            <a:chExt cx="384536" cy="384536"/>
          </a:xfrm>
        </p:grpSpPr>
        <p:sp>
          <p:nvSpPr>
            <p:cNvPr id="324" name="Google Shape;324;p34"/>
            <p:cNvSpPr/>
            <p:nvPr/>
          </p:nvSpPr>
          <p:spPr>
            <a:xfrm>
              <a:off x="6593171" y="3474350"/>
              <a:ext cx="21350" cy="21350"/>
            </a:xfrm>
            <a:custGeom>
              <a:avLst/>
              <a:gdLst/>
              <a:ahLst/>
              <a:cxnLst/>
              <a:rect l="l" t="t" r="r" b="b"/>
              <a:pathLst>
                <a:path w="644" h="644" extrusionOk="0">
                  <a:moveTo>
                    <a:pt x="333" y="1"/>
                  </a:moveTo>
                  <a:cubicBezTo>
                    <a:pt x="143" y="1"/>
                    <a:pt x="0" y="144"/>
                    <a:pt x="0" y="334"/>
                  </a:cubicBezTo>
                  <a:cubicBezTo>
                    <a:pt x="0" y="501"/>
                    <a:pt x="143" y="644"/>
                    <a:pt x="333" y="644"/>
                  </a:cubicBezTo>
                  <a:cubicBezTo>
                    <a:pt x="500" y="644"/>
                    <a:pt x="643" y="501"/>
                    <a:pt x="643" y="334"/>
                  </a:cubicBezTo>
                  <a:cubicBezTo>
                    <a:pt x="643" y="144"/>
                    <a:pt x="500" y="1"/>
                    <a:pt x="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4"/>
            <p:cNvSpPr/>
            <p:nvPr/>
          </p:nvSpPr>
          <p:spPr>
            <a:xfrm>
              <a:off x="6480254" y="3384341"/>
              <a:ext cx="75024" cy="90042"/>
            </a:xfrm>
            <a:custGeom>
              <a:avLst/>
              <a:gdLst/>
              <a:ahLst/>
              <a:cxnLst/>
              <a:rect l="l" t="t" r="r" b="b"/>
              <a:pathLst>
                <a:path w="2263" h="2716" extrusionOk="0">
                  <a:moveTo>
                    <a:pt x="1596" y="1"/>
                  </a:moveTo>
                  <a:cubicBezTo>
                    <a:pt x="691" y="620"/>
                    <a:pt x="120" y="1644"/>
                    <a:pt x="1" y="2716"/>
                  </a:cubicBezTo>
                  <a:lnTo>
                    <a:pt x="1382" y="2716"/>
                  </a:lnTo>
                  <a:cubicBezTo>
                    <a:pt x="1477" y="2120"/>
                    <a:pt x="1787" y="1549"/>
                    <a:pt x="2263" y="1192"/>
                  </a:cubicBezTo>
                  <a:lnTo>
                    <a:pt x="15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6551300" y="3558060"/>
              <a:ext cx="105060" cy="51353"/>
            </a:xfrm>
            <a:custGeom>
              <a:avLst/>
              <a:gdLst/>
              <a:ahLst/>
              <a:cxnLst/>
              <a:rect l="l" t="t" r="r" b="b"/>
              <a:pathLst>
                <a:path w="3169" h="1549" extrusionOk="0">
                  <a:moveTo>
                    <a:pt x="691" y="0"/>
                  </a:moveTo>
                  <a:lnTo>
                    <a:pt x="1" y="1191"/>
                  </a:lnTo>
                  <a:cubicBezTo>
                    <a:pt x="525" y="1429"/>
                    <a:pt x="1025" y="1548"/>
                    <a:pt x="1596" y="1548"/>
                  </a:cubicBezTo>
                  <a:cubicBezTo>
                    <a:pt x="2144" y="1548"/>
                    <a:pt x="2668" y="1429"/>
                    <a:pt x="3168" y="1191"/>
                  </a:cubicBezTo>
                  <a:lnTo>
                    <a:pt x="2478" y="0"/>
                  </a:lnTo>
                  <a:cubicBezTo>
                    <a:pt x="2192" y="119"/>
                    <a:pt x="1882" y="191"/>
                    <a:pt x="1596" y="191"/>
                  </a:cubicBezTo>
                  <a:cubicBezTo>
                    <a:pt x="1287" y="191"/>
                    <a:pt x="1001" y="119"/>
                    <a:pt x="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4"/>
            <p:cNvSpPr/>
            <p:nvPr/>
          </p:nvSpPr>
          <p:spPr>
            <a:xfrm>
              <a:off x="6411562" y="3292774"/>
              <a:ext cx="384536" cy="384536"/>
            </a:xfrm>
            <a:custGeom>
              <a:avLst/>
              <a:gdLst/>
              <a:ahLst/>
              <a:cxnLst/>
              <a:rect l="l" t="t" r="r" b="b"/>
              <a:pathLst>
                <a:path w="11599" h="11599" extrusionOk="0">
                  <a:moveTo>
                    <a:pt x="3797" y="1952"/>
                  </a:moveTo>
                  <a:cubicBezTo>
                    <a:pt x="3910" y="1952"/>
                    <a:pt x="4019" y="2010"/>
                    <a:pt x="4097" y="2120"/>
                  </a:cubicBezTo>
                  <a:lnTo>
                    <a:pt x="5121" y="3858"/>
                  </a:lnTo>
                  <a:cubicBezTo>
                    <a:pt x="5216" y="4025"/>
                    <a:pt x="5145" y="4216"/>
                    <a:pt x="5002" y="4335"/>
                  </a:cubicBezTo>
                  <a:cubicBezTo>
                    <a:pt x="4454" y="4644"/>
                    <a:pt x="4144" y="5216"/>
                    <a:pt x="4144" y="5811"/>
                  </a:cubicBezTo>
                  <a:cubicBezTo>
                    <a:pt x="4144" y="5978"/>
                    <a:pt x="3978" y="6121"/>
                    <a:pt x="3811" y="6121"/>
                  </a:cubicBezTo>
                  <a:lnTo>
                    <a:pt x="1763" y="6121"/>
                  </a:lnTo>
                  <a:cubicBezTo>
                    <a:pt x="1738" y="6126"/>
                    <a:pt x="1714" y="6129"/>
                    <a:pt x="1691" y="6129"/>
                  </a:cubicBezTo>
                  <a:cubicBezTo>
                    <a:pt x="1517" y="6129"/>
                    <a:pt x="1406" y="5979"/>
                    <a:pt x="1406" y="5811"/>
                  </a:cubicBezTo>
                  <a:cubicBezTo>
                    <a:pt x="1406" y="5001"/>
                    <a:pt x="1596" y="4216"/>
                    <a:pt x="2025" y="3573"/>
                  </a:cubicBezTo>
                  <a:cubicBezTo>
                    <a:pt x="2406" y="2906"/>
                    <a:pt x="2978" y="2382"/>
                    <a:pt x="3621" y="2001"/>
                  </a:cubicBezTo>
                  <a:cubicBezTo>
                    <a:pt x="3678" y="1968"/>
                    <a:pt x="3738" y="1952"/>
                    <a:pt x="3797" y="1952"/>
                  </a:cubicBezTo>
                  <a:close/>
                  <a:moveTo>
                    <a:pt x="7836" y="1981"/>
                  </a:moveTo>
                  <a:cubicBezTo>
                    <a:pt x="7893" y="1981"/>
                    <a:pt x="7950" y="1995"/>
                    <a:pt x="8002" y="2025"/>
                  </a:cubicBezTo>
                  <a:cubicBezTo>
                    <a:pt x="8669" y="2406"/>
                    <a:pt x="9217" y="2953"/>
                    <a:pt x="9622" y="3596"/>
                  </a:cubicBezTo>
                  <a:cubicBezTo>
                    <a:pt x="10003" y="4287"/>
                    <a:pt x="10241" y="5049"/>
                    <a:pt x="10241" y="5835"/>
                  </a:cubicBezTo>
                  <a:cubicBezTo>
                    <a:pt x="10241" y="6002"/>
                    <a:pt x="10050" y="6168"/>
                    <a:pt x="9884" y="6168"/>
                  </a:cubicBezTo>
                  <a:lnTo>
                    <a:pt x="7836" y="6168"/>
                  </a:lnTo>
                  <a:cubicBezTo>
                    <a:pt x="7645" y="6168"/>
                    <a:pt x="7502" y="6002"/>
                    <a:pt x="7502" y="5835"/>
                  </a:cubicBezTo>
                  <a:cubicBezTo>
                    <a:pt x="7502" y="5240"/>
                    <a:pt x="7169" y="4668"/>
                    <a:pt x="6645" y="4382"/>
                  </a:cubicBezTo>
                  <a:cubicBezTo>
                    <a:pt x="6478" y="4287"/>
                    <a:pt x="6431" y="4073"/>
                    <a:pt x="6526" y="3906"/>
                  </a:cubicBezTo>
                  <a:lnTo>
                    <a:pt x="7526" y="2144"/>
                  </a:lnTo>
                  <a:cubicBezTo>
                    <a:pt x="7591" y="2046"/>
                    <a:pt x="7713" y="1981"/>
                    <a:pt x="7836" y="1981"/>
                  </a:cubicBezTo>
                  <a:close/>
                  <a:moveTo>
                    <a:pt x="5811" y="4787"/>
                  </a:moveTo>
                  <a:cubicBezTo>
                    <a:pt x="6359" y="4787"/>
                    <a:pt x="6812" y="5240"/>
                    <a:pt x="6812" y="5811"/>
                  </a:cubicBezTo>
                  <a:cubicBezTo>
                    <a:pt x="6812" y="6359"/>
                    <a:pt x="6359" y="6811"/>
                    <a:pt x="5811" y="6811"/>
                  </a:cubicBezTo>
                  <a:cubicBezTo>
                    <a:pt x="5240" y="6811"/>
                    <a:pt x="4787" y="6359"/>
                    <a:pt x="4787" y="5811"/>
                  </a:cubicBezTo>
                  <a:cubicBezTo>
                    <a:pt x="4787" y="5240"/>
                    <a:pt x="5240" y="4787"/>
                    <a:pt x="5811" y="4787"/>
                  </a:cubicBezTo>
                  <a:close/>
                  <a:moveTo>
                    <a:pt x="6843" y="7244"/>
                  </a:moveTo>
                  <a:cubicBezTo>
                    <a:pt x="6961" y="7244"/>
                    <a:pt x="7087" y="7309"/>
                    <a:pt x="7169" y="7407"/>
                  </a:cubicBezTo>
                  <a:lnTo>
                    <a:pt x="8193" y="9169"/>
                  </a:lnTo>
                  <a:cubicBezTo>
                    <a:pt x="8241" y="9336"/>
                    <a:pt x="8193" y="9550"/>
                    <a:pt x="8002" y="9645"/>
                  </a:cubicBezTo>
                  <a:cubicBezTo>
                    <a:pt x="7312" y="10026"/>
                    <a:pt x="6574" y="10241"/>
                    <a:pt x="5811" y="10241"/>
                  </a:cubicBezTo>
                  <a:cubicBezTo>
                    <a:pt x="5026" y="10241"/>
                    <a:pt x="4263" y="10026"/>
                    <a:pt x="3597" y="9645"/>
                  </a:cubicBezTo>
                  <a:cubicBezTo>
                    <a:pt x="3454" y="9550"/>
                    <a:pt x="3382" y="9336"/>
                    <a:pt x="3478" y="9169"/>
                  </a:cubicBezTo>
                  <a:lnTo>
                    <a:pt x="4502" y="7407"/>
                  </a:lnTo>
                  <a:cubicBezTo>
                    <a:pt x="4551" y="7309"/>
                    <a:pt x="4667" y="7244"/>
                    <a:pt x="4797" y="7244"/>
                  </a:cubicBezTo>
                  <a:cubicBezTo>
                    <a:pt x="4856" y="7244"/>
                    <a:pt x="4918" y="7258"/>
                    <a:pt x="4978" y="7288"/>
                  </a:cubicBezTo>
                  <a:cubicBezTo>
                    <a:pt x="5240" y="7431"/>
                    <a:pt x="5526" y="7526"/>
                    <a:pt x="5835" y="7526"/>
                  </a:cubicBezTo>
                  <a:cubicBezTo>
                    <a:pt x="6121" y="7526"/>
                    <a:pt x="6431" y="7431"/>
                    <a:pt x="6693" y="7288"/>
                  </a:cubicBezTo>
                  <a:cubicBezTo>
                    <a:pt x="6737" y="7258"/>
                    <a:pt x="6789" y="7244"/>
                    <a:pt x="6843" y="7244"/>
                  </a:cubicBezTo>
                  <a:close/>
                  <a:moveTo>
                    <a:pt x="5811" y="0"/>
                  </a:moveTo>
                  <a:cubicBezTo>
                    <a:pt x="2596" y="0"/>
                    <a:pt x="1" y="2596"/>
                    <a:pt x="1" y="5811"/>
                  </a:cubicBezTo>
                  <a:cubicBezTo>
                    <a:pt x="1" y="9026"/>
                    <a:pt x="2596" y="11598"/>
                    <a:pt x="5811" y="11598"/>
                  </a:cubicBezTo>
                  <a:cubicBezTo>
                    <a:pt x="9026" y="11598"/>
                    <a:pt x="11598" y="9026"/>
                    <a:pt x="11598" y="5811"/>
                  </a:cubicBezTo>
                  <a:cubicBezTo>
                    <a:pt x="11598" y="2620"/>
                    <a:pt x="9026" y="0"/>
                    <a:pt x="5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6652382" y="3384341"/>
              <a:ext cx="75024" cy="90042"/>
            </a:xfrm>
            <a:custGeom>
              <a:avLst/>
              <a:gdLst/>
              <a:ahLst/>
              <a:cxnLst/>
              <a:rect l="l" t="t" r="r" b="b"/>
              <a:pathLst>
                <a:path w="2263" h="2716" extrusionOk="0">
                  <a:moveTo>
                    <a:pt x="691" y="1"/>
                  </a:moveTo>
                  <a:lnTo>
                    <a:pt x="0" y="1192"/>
                  </a:lnTo>
                  <a:cubicBezTo>
                    <a:pt x="476" y="1573"/>
                    <a:pt x="810" y="2120"/>
                    <a:pt x="881" y="2716"/>
                  </a:cubicBezTo>
                  <a:lnTo>
                    <a:pt x="2262" y="2716"/>
                  </a:lnTo>
                  <a:cubicBezTo>
                    <a:pt x="2167" y="1620"/>
                    <a:pt x="1572" y="620"/>
                    <a:pt x="6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36FED5C-C96D-A970-C5BA-22F143DBE9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90568" y="1163919"/>
            <a:ext cx="3035083" cy="203469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3C7C33B-D630-E131-D0AB-3F71ECDBEC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081831" y="1156005"/>
            <a:ext cx="3041675" cy="2039111"/>
          </a:xfrm>
          <a:prstGeom prst="rect">
            <a:avLst/>
          </a:prstGeom>
        </p:spPr>
      </p:pic>
      <p:sp>
        <p:nvSpPr>
          <p:cNvPr id="21" name="Google Shape;305;p34">
            <a:extLst>
              <a:ext uri="{FF2B5EF4-FFF2-40B4-BE49-F238E27FC236}">
                <a16:creationId xmlns:a16="http://schemas.microsoft.com/office/drawing/2014/main" id="{30D0C86A-DA6B-B4B1-3A72-FA38BD278EF6}"/>
              </a:ext>
            </a:extLst>
          </p:cNvPr>
          <p:cNvSpPr txBox="1">
            <a:spLocks/>
          </p:cNvSpPr>
          <p:nvPr/>
        </p:nvSpPr>
        <p:spPr>
          <a:xfrm>
            <a:off x="5770943" y="3333397"/>
            <a:ext cx="2236945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indent="0"/>
            <a:r>
              <a:rPr lang="en-US" sz="2400" dirty="0"/>
              <a:t>Leaded Gasoline</a:t>
            </a:r>
          </a:p>
        </p:txBody>
      </p:sp>
      <p:sp>
        <p:nvSpPr>
          <p:cNvPr id="22" name="Google Shape;309;p34">
            <a:extLst>
              <a:ext uri="{FF2B5EF4-FFF2-40B4-BE49-F238E27FC236}">
                <a16:creationId xmlns:a16="http://schemas.microsoft.com/office/drawing/2014/main" id="{5B72166D-B841-7320-B106-7897D1BA6D9B}"/>
              </a:ext>
            </a:extLst>
          </p:cNvPr>
          <p:cNvSpPr txBox="1">
            <a:spLocks/>
          </p:cNvSpPr>
          <p:nvPr/>
        </p:nvSpPr>
        <p:spPr>
          <a:xfrm>
            <a:off x="5820638" y="3580387"/>
            <a:ext cx="2187251" cy="8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en-US" sz="1300" dirty="0"/>
              <a:t>Tetraethyllead boosts octane rating and improves performance and fuel economy</a:t>
            </a:r>
          </a:p>
        </p:txBody>
      </p:sp>
      <p:grpSp>
        <p:nvGrpSpPr>
          <p:cNvPr id="17" name="Google Shape;619;p48">
            <a:extLst>
              <a:ext uri="{FF2B5EF4-FFF2-40B4-BE49-F238E27FC236}">
                <a16:creationId xmlns:a16="http://schemas.microsoft.com/office/drawing/2014/main" id="{568FCB5D-0713-464F-8014-51ACC6B5F117}"/>
              </a:ext>
            </a:extLst>
          </p:cNvPr>
          <p:cNvGrpSpPr/>
          <p:nvPr/>
        </p:nvGrpSpPr>
        <p:grpSpPr>
          <a:xfrm>
            <a:off x="1224472" y="3292774"/>
            <a:ext cx="304008" cy="384536"/>
            <a:chOff x="760254" y="3292774"/>
            <a:chExt cx="304008" cy="384536"/>
          </a:xfrm>
        </p:grpSpPr>
        <p:sp>
          <p:nvSpPr>
            <p:cNvPr id="18" name="Google Shape;620;p48">
              <a:extLst>
                <a:ext uri="{FF2B5EF4-FFF2-40B4-BE49-F238E27FC236}">
                  <a16:creationId xmlns:a16="http://schemas.microsoft.com/office/drawing/2014/main" id="{CCF1E4C4-5768-02F0-29FE-B9B292D4DAAF}"/>
                </a:ext>
              </a:extLst>
            </p:cNvPr>
            <p:cNvSpPr/>
            <p:nvPr/>
          </p:nvSpPr>
          <p:spPr>
            <a:xfrm>
              <a:off x="760254" y="3292774"/>
              <a:ext cx="304008" cy="384536"/>
            </a:xfrm>
            <a:custGeom>
              <a:avLst/>
              <a:gdLst/>
              <a:ahLst/>
              <a:cxnLst/>
              <a:rect l="l" t="t" r="r" b="b"/>
              <a:pathLst>
                <a:path w="9170" h="11599" extrusionOk="0">
                  <a:moveTo>
                    <a:pt x="4621" y="4573"/>
                  </a:moveTo>
                  <a:cubicBezTo>
                    <a:pt x="5930" y="4573"/>
                    <a:pt x="7002" y="5644"/>
                    <a:pt x="7002" y="6954"/>
                  </a:cubicBezTo>
                  <a:lnTo>
                    <a:pt x="7002" y="7645"/>
                  </a:lnTo>
                  <a:cubicBezTo>
                    <a:pt x="7002" y="8097"/>
                    <a:pt x="6716" y="8478"/>
                    <a:pt x="6311" y="8597"/>
                  </a:cubicBezTo>
                  <a:lnTo>
                    <a:pt x="6311" y="8788"/>
                  </a:lnTo>
                  <a:cubicBezTo>
                    <a:pt x="6311" y="9336"/>
                    <a:pt x="5883" y="9788"/>
                    <a:pt x="5311" y="9788"/>
                  </a:cubicBezTo>
                  <a:lnTo>
                    <a:pt x="3930" y="9788"/>
                  </a:lnTo>
                  <a:cubicBezTo>
                    <a:pt x="3382" y="9788"/>
                    <a:pt x="2930" y="9336"/>
                    <a:pt x="2930" y="8788"/>
                  </a:cubicBezTo>
                  <a:lnTo>
                    <a:pt x="2930" y="8597"/>
                  </a:lnTo>
                  <a:cubicBezTo>
                    <a:pt x="2549" y="8455"/>
                    <a:pt x="2239" y="8097"/>
                    <a:pt x="2239" y="7645"/>
                  </a:cubicBezTo>
                  <a:lnTo>
                    <a:pt x="2239" y="6954"/>
                  </a:lnTo>
                  <a:cubicBezTo>
                    <a:pt x="2239" y="5644"/>
                    <a:pt x="3311" y="4573"/>
                    <a:pt x="4621" y="4573"/>
                  </a:cubicBezTo>
                  <a:close/>
                  <a:moveTo>
                    <a:pt x="4597" y="0"/>
                  </a:moveTo>
                  <a:cubicBezTo>
                    <a:pt x="4478" y="0"/>
                    <a:pt x="4406" y="24"/>
                    <a:pt x="4335" y="120"/>
                  </a:cubicBezTo>
                  <a:cubicBezTo>
                    <a:pt x="4287" y="143"/>
                    <a:pt x="2549" y="2120"/>
                    <a:pt x="882" y="4501"/>
                  </a:cubicBezTo>
                  <a:cubicBezTo>
                    <a:pt x="358" y="5216"/>
                    <a:pt x="96" y="6002"/>
                    <a:pt x="48" y="6883"/>
                  </a:cubicBezTo>
                  <a:cubicBezTo>
                    <a:pt x="1" y="7669"/>
                    <a:pt x="191" y="8455"/>
                    <a:pt x="548" y="9169"/>
                  </a:cubicBezTo>
                  <a:cubicBezTo>
                    <a:pt x="906" y="9883"/>
                    <a:pt x="1477" y="10479"/>
                    <a:pt x="2144" y="10907"/>
                  </a:cubicBezTo>
                  <a:cubicBezTo>
                    <a:pt x="2858" y="11360"/>
                    <a:pt x="3692" y="11598"/>
                    <a:pt x="4573" y="11598"/>
                  </a:cubicBezTo>
                  <a:cubicBezTo>
                    <a:pt x="5430" y="11598"/>
                    <a:pt x="6264" y="11360"/>
                    <a:pt x="6978" y="10907"/>
                  </a:cubicBezTo>
                  <a:cubicBezTo>
                    <a:pt x="7669" y="10503"/>
                    <a:pt x="8193" y="9883"/>
                    <a:pt x="8574" y="9169"/>
                  </a:cubicBezTo>
                  <a:cubicBezTo>
                    <a:pt x="9002" y="8455"/>
                    <a:pt x="9169" y="7669"/>
                    <a:pt x="9145" y="6883"/>
                  </a:cubicBezTo>
                  <a:cubicBezTo>
                    <a:pt x="9122" y="6049"/>
                    <a:pt x="8812" y="5216"/>
                    <a:pt x="8312" y="4501"/>
                  </a:cubicBezTo>
                  <a:cubicBezTo>
                    <a:pt x="6645" y="2120"/>
                    <a:pt x="4883" y="143"/>
                    <a:pt x="4859" y="120"/>
                  </a:cubicBezTo>
                  <a:cubicBezTo>
                    <a:pt x="4811" y="48"/>
                    <a:pt x="4716" y="0"/>
                    <a:pt x="45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21;p48">
              <a:extLst>
                <a:ext uri="{FF2B5EF4-FFF2-40B4-BE49-F238E27FC236}">
                  <a16:creationId xmlns:a16="http://schemas.microsoft.com/office/drawing/2014/main" id="{6E61B683-0003-9F60-96AF-D8FDEA773314}"/>
                </a:ext>
              </a:extLst>
            </p:cNvPr>
            <p:cNvSpPr/>
            <p:nvPr/>
          </p:nvSpPr>
          <p:spPr>
            <a:xfrm>
              <a:off x="857358" y="3467255"/>
              <a:ext cx="112155" cy="126344"/>
            </a:xfrm>
            <a:custGeom>
              <a:avLst/>
              <a:gdLst/>
              <a:ahLst/>
              <a:cxnLst/>
              <a:rect l="l" t="t" r="r" b="b"/>
              <a:pathLst>
                <a:path w="3383" h="3811" extrusionOk="0">
                  <a:moveTo>
                    <a:pt x="1001" y="1405"/>
                  </a:moveTo>
                  <a:cubicBezTo>
                    <a:pt x="1192" y="1405"/>
                    <a:pt x="1334" y="1548"/>
                    <a:pt x="1334" y="1739"/>
                  </a:cubicBezTo>
                  <a:cubicBezTo>
                    <a:pt x="1334" y="1906"/>
                    <a:pt x="1192" y="2048"/>
                    <a:pt x="1001" y="2048"/>
                  </a:cubicBezTo>
                  <a:cubicBezTo>
                    <a:pt x="834" y="2048"/>
                    <a:pt x="691" y="1906"/>
                    <a:pt x="691" y="1739"/>
                  </a:cubicBezTo>
                  <a:cubicBezTo>
                    <a:pt x="691" y="1548"/>
                    <a:pt x="834" y="1405"/>
                    <a:pt x="1001" y="1405"/>
                  </a:cubicBezTo>
                  <a:close/>
                  <a:moveTo>
                    <a:pt x="2382" y="1405"/>
                  </a:moveTo>
                  <a:cubicBezTo>
                    <a:pt x="2549" y="1405"/>
                    <a:pt x="2716" y="1548"/>
                    <a:pt x="2716" y="1739"/>
                  </a:cubicBezTo>
                  <a:cubicBezTo>
                    <a:pt x="2716" y="1906"/>
                    <a:pt x="2549" y="2048"/>
                    <a:pt x="2382" y="2048"/>
                  </a:cubicBezTo>
                  <a:cubicBezTo>
                    <a:pt x="2192" y="2048"/>
                    <a:pt x="2049" y="1906"/>
                    <a:pt x="2049" y="1739"/>
                  </a:cubicBezTo>
                  <a:cubicBezTo>
                    <a:pt x="2049" y="1548"/>
                    <a:pt x="2192" y="1405"/>
                    <a:pt x="2382" y="1405"/>
                  </a:cubicBezTo>
                  <a:close/>
                  <a:moveTo>
                    <a:pt x="1692" y="0"/>
                  </a:moveTo>
                  <a:cubicBezTo>
                    <a:pt x="739" y="0"/>
                    <a:pt x="1" y="786"/>
                    <a:pt x="1" y="1691"/>
                  </a:cubicBezTo>
                  <a:lnTo>
                    <a:pt x="1" y="2382"/>
                  </a:lnTo>
                  <a:cubicBezTo>
                    <a:pt x="1" y="2572"/>
                    <a:pt x="144" y="2715"/>
                    <a:pt x="334" y="2715"/>
                  </a:cubicBezTo>
                  <a:cubicBezTo>
                    <a:pt x="501" y="2715"/>
                    <a:pt x="644" y="2858"/>
                    <a:pt x="644" y="3049"/>
                  </a:cubicBezTo>
                  <a:lnTo>
                    <a:pt x="644" y="3477"/>
                  </a:lnTo>
                  <a:cubicBezTo>
                    <a:pt x="644" y="3668"/>
                    <a:pt x="810" y="3811"/>
                    <a:pt x="977" y="3811"/>
                  </a:cubicBezTo>
                  <a:lnTo>
                    <a:pt x="1311" y="3811"/>
                  </a:lnTo>
                  <a:lnTo>
                    <a:pt x="1311" y="3239"/>
                  </a:lnTo>
                  <a:cubicBezTo>
                    <a:pt x="1311" y="3072"/>
                    <a:pt x="1453" y="2930"/>
                    <a:pt x="1620" y="2930"/>
                  </a:cubicBezTo>
                  <a:cubicBezTo>
                    <a:pt x="1811" y="2930"/>
                    <a:pt x="1954" y="3072"/>
                    <a:pt x="1954" y="3239"/>
                  </a:cubicBezTo>
                  <a:lnTo>
                    <a:pt x="1954" y="3811"/>
                  </a:lnTo>
                  <a:lnTo>
                    <a:pt x="2287" y="3811"/>
                  </a:lnTo>
                  <a:cubicBezTo>
                    <a:pt x="2454" y="3811"/>
                    <a:pt x="2620" y="3668"/>
                    <a:pt x="2620" y="3477"/>
                  </a:cubicBezTo>
                  <a:lnTo>
                    <a:pt x="2620" y="3049"/>
                  </a:lnTo>
                  <a:cubicBezTo>
                    <a:pt x="2620" y="2858"/>
                    <a:pt x="2763" y="2715"/>
                    <a:pt x="2930" y="2715"/>
                  </a:cubicBezTo>
                  <a:cubicBezTo>
                    <a:pt x="3120" y="2715"/>
                    <a:pt x="3263" y="2572"/>
                    <a:pt x="3263" y="2382"/>
                  </a:cubicBezTo>
                  <a:lnTo>
                    <a:pt x="3263" y="1691"/>
                  </a:lnTo>
                  <a:cubicBezTo>
                    <a:pt x="3382" y="786"/>
                    <a:pt x="2620" y="0"/>
                    <a:pt x="16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4F30E290-CAB7-6BBA-3352-BFC53AC953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3913" y="3293229"/>
            <a:ext cx="377985" cy="38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402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3C7C33B-D630-E131-D0AB-3F71ECDBEC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81832" y="1156005"/>
            <a:ext cx="3041673" cy="2039111"/>
          </a:xfrm>
          <a:prstGeom prst="rect">
            <a:avLst/>
          </a:prstGeom>
        </p:spPr>
      </p:pic>
      <p:sp>
        <p:nvSpPr>
          <p:cNvPr id="305" name="Google Shape;305;p34"/>
          <p:cNvSpPr txBox="1">
            <a:spLocks noGrp="1"/>
          </p:cNvSpPr>
          <p:nvPr>
            <p:ph type="subTitle" idx="4"/>
          </p:nvPr>
        </p:nvSpPr>
        <p:spPr>
          <a:xfrm>
            <a:off x="1624789" y="3324449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Cosmetics</a:t>
            </a:r>
            <a:endParaRPr sz="2400" dirty="0"/>
          </a:p>
        </p:txBody>
      </p:sp>
      <p:sp>
        <p:nvSpPr>
          <p:cNvPr id="308" name="Google Shape;30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MODERN SOURCES OF LEAD</a:t>
            </a:r>
            <a:endParaRPr dirty="0"/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1"/>
          </p:nvPr>
        </p:nvSpPr>
        <p:spPr>
          <a:xfrm>
            <a:off x="1674484" y="3571439"/>
            <a:ext cx="2351168" cy="868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99% of externally applied cosmetics contain up to 10ppm of lead</a:t>
            </a:r>
            <a:endParaRPr sz="13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6FED5C-C96D-A970-C5BA-22F143DBE9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90568" y="1163919"/>
            <a:ext cx="3035083" cy="2034692"/>
          </a:xfrm>
          <a:prstGeom prst="rect">
            <a:avLst/>
          </a:prstGeom>
        </p:spPr>
      </p:pic>
      <p:sp>
        <p:nvSpPr>
          <p:cNvPr id="21" name="Google Shape;305;p34">
            <a:extLst>
              <a:ext uri="{FF2B5EF4-FFF2-40B4-BE49-F238E27FC236}">
                <a16:creationId xmlns:a16="http://schemas.microsoft.com/office/drawing/2014/main" id="{30D0C86A-DA6B-B4B1-3A72-FA38BD278EF6}"/>
              </a:ext>
            </a:extLst>
          </p:cNvPr>
          <p:cNvSpPr txBox="1">
            <a:spLocks/>
          </p:cNvSpPr>
          <p:nvPr/>
        </p:nvSpPr>
        <p:spPr>
          <a:xfrm>
            <a:off x="5770943" y="3333397"/>
            <a:ext cx="2236945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indent="0"/>
            <a:r>
              <a:rPr lang="en-US" sz="2400" dirty="0"/>
              <a:t>Candy</a:t>
            </a:r>
          </a:p>
        </p:txBody>
      </p:sp>
      <p:sp>
        <p:nvSpPr>
          <p:cNvPr id="22" name="Google Shape;309;p34">
            <a:extLst>
              <a:ext uri="{FF2B5EF4-FFF2-40B4-BE49-F238E27FC236}">
                <a16:creationId xmlns:a16="http://schemas.microsoft.com/office/drawing/2014/main" id="{5B72166D-B841-7320-B106-7897D1BA6D9B}"/>
              </a:ext>
            </a:extLst>
          </p:cNvPr>
          <p:cNvSpPr txBox="1">
            <a:spLocks/>
          </p:cNvSpPr>
          <p:nvPr/>
        </p:nvSpPr>
        <p:spPr>
          <a:xfrm>
            <a:off x="5820638" y="3580387"/>
            <a:ext cx="2187251" cy="8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en-US" sz="1300" dirty="0"/>
              <a:t>Lead acetate was used as a sweetener, and ink used in candy wrappers can contain lead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F0A791-59CB-9AF1-05C5-65A2EC89AC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5296" y="3291840"/>
            <a:ext cx="396274" cy="3414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70EA77-B1C3-62F6-85B2-C8546DF328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0096" y="3291840"/>
            <a:ext cx="353599" cy="38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1114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3C7C33B-D630-E131-D0AB-3F71ECDBEC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81832" y="1156005"/>
            <a:ext cx="3041673" cy="2039110"/>
          </a:xfrm>
          <a:prstGeom prst="rect">
            <a:avLst/>
          </a:prstGeom>
        </p:spPr>
      </p:pic>
      <p:sp>
        <p:nvSpPr>
          <p:cNvPr id="305" name="Google Shape;305;p34"/>
          <p:cNvSpPr txBox="1">
            <a:spLocks noGrp="1"/>
          </p:cNvSpPr>
          <p:nvPr>
            <p:ph type="subTitle" idx="4"/>
          </p:nvPr>
        </p:nvSpPr>
        <p:spPr>
          <a:xfrm>
            <a:off x="1624789" y="3324449"/>
            <a:ext cx="21753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Lead Pipes</a:t>
            </a:r>
            <a:endParaRPr sz="2400" dirty="0"/>
          </a:p>
        </p:txBody>
      </p:sp>
      <p:sp>
        <p:nvSpPr>
          <p:cNvPr id="308" name="Google Shape;308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MODERN SOURCES OF LEAD</a:t>
            </a:r>
            <a:endParaRPr dirty="0"/>
          </a:p>
        </p:txBody>
      </p:sp>
      <p:sp>
        <p:nvSpPr>
          <p:cNvPr id="309" name="Google Shape;309;p34"/>
          <p:cNvSpPr txBox="1">
            <a:spLocks noGrp="1"/>
          </p:cNvSpPr>
          <p:nvPr>
            <p:ph type="subTitle" idx="1"/>
          </p:nvPr>
        </p:nvSpPr>
        <p:spPr>
          <a:xfrm>
            <a:off x="1674484" y="3571439"/>
            <a:ext cx="2351168" cy="868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/>
              <a:t>The EPA estimates that 9.2 million lead water pipes are still in use</a:t>
            </a:r>
            <a:endParaRPr sz="13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6FED5C-C96D-A970-C5BA-22F143DBE9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90568" y="1169824"/>
            <a:ext cx="3035083" cy="2022882"/>
          </a:xfrm>
          <a:prstGeom prst="rect">
            <a:avLst/>
          </a:prstGeom>
        </p:spPr>
      </p:pic>
      <p:sp>
        <p:nvSpPr>
          <p:cNvPr id="21" name="Google Shape;305;p34">
            <a:extLst>
              <a:ext uri="{FF2B5EF4-FFF2-40B4-BE49-F238E27FC236}">
                <a16:creationId xmlns:a16="http://schemas.microsoft.com/office/drawing/2014/main" id="{30D0C86A-DA6B-B4B1-3A72-FA38BD278EF6}"/>
              </a:ext>
            </a:extLst>
          </p:cNvPr>
          <p:cNvSpPr txBox="1">
            <a:spLocks/>
          </p:cNvSpPr>
          <p:nvPr/>
        </p:nvSpPr>
        <p:spPr>
          <a:xfrm>
            <a:off x="5770943" y="3333397"/>
            <a:ext cx="2236945" cy="4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1800" b="1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swald"/>
              <a:buNone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indent="0"/>
            <a:r>
              <a:rPr lang="en-US" sz="2400" dirty="0"/>
              <a:t>Lead Solder</a:t>
            </a:r>
          </a:p>
        </p:txBody>
      </p:sp>
      <p:sp>
        <p:nvSpPr>
          <p:cNvPr id="22" name="Google Shape;309;p34">
            <a:extLst>
              <a:ext uri="{FF2B5EF4-FFF2-40B4-BE49-F238E27FC236}">
                <a16:creationId xmlns:a16="http://schemas.microsoft.com/office/drawing/2014/main" id="{5B72166D-B841-7320-B106-7897D1BA6D9B}"/>
              </a:ext>
            </a:extLst>
          </p:cNvPr>
          <p:cNvSpPr txBox="1">
            <a:spLocks/>
          </p:cNvSpPr>
          <p:nvPr/>
        </p:nvSpPr>
        <p:spPr>
          <a:xfrm>
            <a:off x="5820638" y="3580387"/>
            <a:ext cx="2302867" cy="868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None/>
              <a:defRPr sz="1200" b="0" i="0" u="none" strike="noStrike" cap="none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pPr marL="0" indent="0"/>
            <a:r>
              <a:rPr lang="en-US" sz="1300" dirty="0"/>
              <a:t>Joining copper pipes with lead solder was the industry standard until 1986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D97911-0267-E7CC-7201-16079EB112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5296" y="3291840"/>
            <a:ext cx="304826" cy="3840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403258-D7D5-978D-6DFA-C5B54B7A82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40096" y="3291840"/>
            <a:ext cx="390178" cy="38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583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7"/>
          <p:cNvSpPr txBox="1">
            <a:spLocks noGrp="1"/>
          </p:cNvSpPr>
          <p:nvPr>
            <p:ph type="title"/>
          </p:nvPr>
        </p:nvSpPr>
        <p:spPr>
          <a:xfrm>
            <a:off x="344181" y="1610625"/>
            <a:ext cx="3929865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Lack of Concentration</a:t>
            </a:r>
            <a:endParaRPr sz="3200" dirty="0"/>
          </a:p>
        </p:txBody>
      </p:sp>
      <p:sp>
        <p:nvSpPr>
          <p:cNvPr id="394" name="Google Shape;394;p37"/>
          <p:cNvSpPr txBox="1">
            <a:spLocks noGrp="1"/>
          </p:cNvSpPr>
          <p:nvPr>
            <p:ph type="title" idx="2"/>
          </p:nvPr>
        </p:nvSpPr>
        <p:spPr>
          <a:xfrm>
            <a:off x="287674" y="2569207"/>
            <a:ext cx="3929864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Irritability</a:t>
            </a:r>
            <a:endParaRPr sz="3200" dirty="0"/>
          </a:p>
        </p:txBody>
      </p:sp>
      <p:sp>
        <p:nvSpPr>
          <p:cNvPr id="395" name="Google Shape;395;p37"/>
          <p:cNvSpPr txBox="1">
            <a:spLocks noGrp="1"/>
          </p:cNvSpPr>
          <p:nvPr>
            <p:ph type="title" idx="4"/>
          </p:nvPr>
        </p:nvSpPr>
        <p:spPr>
          <a:xfrm>
            <a:off x="344182" y="652043"/>
            <a:ext cx="3929865" cy="76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Memory Loss</a:t>
            </a:r>
            <a:endParaRPr sz="3200" dirty="0"/>
          </a:p>
        </p:txBody>
      </p:sp>
      <p:pic>
        <p:nvPicPr>
          <p:cNvPr id="9" name="Picture 8" descr="A diagram of a human body&#10;&#10;Description automatically generated">
            <a:extLst>
              <a:ext uri="{FF2B5EF4-FFF2-40B4-BE49-F238E27FC236}">
                <a16:creationId xmlns:a16="http://schemas.microsoft.com/office/drawing/2014/main" id="{0E42B178-96AA-C44E-4E13-440E8CC2A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3011" y="653111"/>
            <a:ext cx="3805527" cy="3837278"/>
          </a:xfrm>
          <a:prstGeom prst="rect">
            <a:avLst/>
          </a:prstGeom>
        </p:spPr>
      </p:pic>
      <p:sp>
        <p:nvSpPr>
          <p:cNvPr id="16" name="Google Shape;392;p37">
            <a:extLst>
              <a:ext uri="{FF2B5EF4-FFF2-40B4-BE49-F238E27FC236}">
                <a16:creationId xmlns:a16="http://schemas.microsoft.com/office/drawing/2014/main" id="{9E490137-01C1-B5C1-0524-8EA04EBD82C2}"/>
              </a:ext>
            </a:extLst>
          </p:cNvPr>
          <p:cNvSpPr txBox="1">
            <a:spLocks/>
          </p:cNvSpPr>
          <p:nvPr/>
        </p:nvSpPr>
        <p:spPr>
          <a:xfrm>
            <a:off x="344180" y="3527789"/>
            <a:ext cx="3929865" cy="7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Oswald"/>
              <a:buNone/>
              <a:defRPr sz="3600" b="1" i="0" u="none" strike="noStrike" cap="none">
                <a:solidFill>
                  <a:schemeClr val="l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aleway"/>
              <a:buNone/>
              <a:defRPr sz="6000" b="0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sz="3200" dirty="0"/>
              <a:t>Depression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oxicology and Forensic Sciences Center by Slidesgo">
  <a:themeElements>
    <a:clrScheme name="Simple Light">
      <a:dk1>
        <a:srgbClr val="FFFFFF"/>
      </a:dk1>
      <a:lt1>
        <a:srgbClr val="242627"/>
      </a:lt1>
      <a:dk2>
        <a:srgbClr val="50706D"/>
      </a:dk2>
      <a:lt2>
        <a:srgbClr val="E99A7B"/>
      </a:lt2>
      <a:accent1>
        <a:srgbClr val="66575C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2265</TotalTime>
  <Words>335</Words>
  <Application>Microsoft Office PowerPoint</Application>
  <PresentationFormat>On-screen Show (16:9)</PresentationFormat>
  <Paragraphs>91</Paragraphs>
  <Slides>30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Proxima Nova Semibold</vt:lpstr>
      <vt:lpstr>Oswald Medium</vt:lpstr>
      <vt:lpstr>Raleway</vt:lpstr>
      <vt:lpstr>Oswald</vt:lpstr>
      <vt:lpstr>Proxima Nova</vt:lpstr>
      <vt:lpstr>Fira Sans</vt:lpstr>
      <vt:lpstr>Arial</vt:lpstr>
      <vt:lpstr>Toxicology and Forensic Sciences Center by Slidesgo</vt:lpstr>
      <vt:lpstr>Slidesgo Final Pages</vt:lpstr>
      <vt:lpstr>POVERTY AND POLLUTION IN TENNESSEE</vt:lpstr>
      <vt:lpstr>PowerPoint Presentation</vt:lpstr>
      <vt:lpstr>PowerPoint Presentation</vt:lpstr>
      <vt:lpstr>THE HISTORY OF LEAD</vt:lpstr>
      <vt:lpstr>ANCIENT ROME</vt:lpstr>
      <vt:lpstr>MODERN SOURCES OF LEAD</vt:lpstr>
      <vt:lpstr>MODERN SOURCES OF LEAD</vt:lpstr>
      <vt:lpstr>MODERN SOURCES OF LEAD</vt:lpstr>
      <vt:lpstr>Lack of Concentration</vt:lpstr>
      <vt:lpstr>Lower IQ</vt:lpstr>
      <vt:lpstr>Elevated Blood Lead Levels (EBLL)</vt:lpstr>
      <vt:lpstr>PowerPoint Presentation</vt:lpstr>
      <vt:lpstr>PowerPoint Presentation</vt:lpstr>
      <vt:lpstr>PowerPoint Presentation</vt:lpstr>
      <vt:lpstr>High EBLL</vt:lpstr>
      <vt:lpstr>Average EBLL per 1,000 Children</vt:lpstr>
      <vt:lpstr>Infant Mortality per 1,000 Births</vt:lpstr>
      <vt:lpstr>Disabilities</vt:lpstr>
      <vt:lpstr>Premature Deaths per 100,000</vt:lpstr>
      <vt:lpstr>Housing Dangers</vt:lpstr>
      <vt:lpstr>PowerPoint Presentation</vt:lpstr>
      <vt:lpstr>PowerPoint Presentation</vt:lpstr>
      <vt:lpstr>PowerPoint Presentation</vt:lpstr>
      <vt:lpstr>SUPERFUND SITES</vt:lpstr>
      <vt:lpstr>PowerPoint Presentation</vt:lpstr>
      <vt:lpstr>PowerPoint Presentation</vt:lpstr>
      <vt:lpstr>PowerPoint Presentation</vt:lpstr>
      <vt:lpstr>Lead Abatment Tax Credits</vt:lpstr>
      <vt:lpstr>Thank you!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TOXICOLOGY AND FORENSIC SCIENCES CENTER</dc:title>
  <dc:creator>Robert Parker</dc:creator>
  <cp:lastModifiedBy>Robert Parker</cp:lastModifiedBy>
  <cp:revision>71</cp:revision>
  <dcterms:modified xsi:type="dcterms:W3CDTF">2023-10-25T00:21:43Z</dcterms:modified>
</cp:coreProperties>
</file>